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84" r:id="rId5"/>
    <p:sldId id="287" r:id="rId6"/>
    <p:sldId id="327" r:id="rId7"/>
    <p:sldId id="305" r:id="rId8"/>
    <p:sldId id="306" r:id="rId9"/>
    <p:sldId id="307" r:id="rId10"/>
    <p:sldId id="308" r:id="rId11"/>
    <p:sldId id="318" r:id="rId12"/>
    <p:sldId id="310" r:id="rId13"/>
    <p:sldId id="311" r:id="rId14"/>
    <p:sldId id="312" r:id="rId15"/>
    <p:sldId id="313" r:id="rId16"/>
    <p:sldId id="314" r:id="rId17"/>
    <p:sldId id="315" r:id="rId18"/>
    <p:sldId id="342" r:id="rId19"/>
    <p:sldId id="316" r:id="rId20"/>
    <p:sldId id="343" r:id="rId21"/>
    <p:sldId id="259" r:id="rId22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48603E"/>
    <a:srgbClr val="FCFCFC"/>
    <a:srgbClr val="5E7C51"/>
    <a:srgbClr val="435839"/>
    <a:srgbClr val="B7D632"/>
    <a:srgbClr val="097AE6"/>
    <a:srgbClr val="28A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0739" autoAdjust="0"/>
  </p:normalViewPr>
  <p:slideViewPr>
    <p:cSldViewPr snapToGrid="0">
      <p:cViewPr varScale="1">
        <p:scale>
          <a:sx n="100" d="100"/>
          <a:sy n="100" d="100"/>
        </p:scale>
        <p:origin x="96" y="162"/>
      </p:cViewPr>
      <p:guideLst>
        <p:guide orient="horz" pos="2328"/>
        <p:guide pos="3863"/>
        <p:guide pos="192"/>
        <p:guide pos="7488"/>
        <p:guide orient="horz" pos="504"/>
        <p:guide orient="horz" pos="4104"/>
        <p:guide orient="horz" pos="401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6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fld id="{D66ECB1B-69EF-44BC-8C07-B488C624328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fld id="{E66821E7-C179-409D-91E2-ECC3BFEFC51F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821E7-C179-409D-91E2-ECC3BFEFC5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1919235"/>
            <a:ext cx="5359403" cy="473089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-1434" y="769396"/>
            <a:ext cx="12193434" cy="5785968"/>
          </a:xfrm>
          <a:prstGeom prst="rect">
            <a:avLst/>
          </a:prstGeom>
          <a:solidFill>
            <a:srgbClr val="FFFFFF">
              <a:alpha val="65098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D14E90B4-9B50-4DBB-B741-901628E1452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5B2039D9-FB12-43BB-878E-06DEBD8C0726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4" y="0"/>
            <a:ext cx="12193434" cy="6858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 rotWithShape="1"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500"/>
          <a:stretch>
            <a:fillRect/>
          </a:stretch>
        </p:blipFill>
        <p:spPr>
          <a:xfrm>
            <a:off x="-1434" y="6493933"/>
            <a:ext cx="12193434" cy="364067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>
            <a:off x="-1434" y="714374"/>
            <a:ext cx="12193434" cy="5898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GIF"/><Relationship Id="rId1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GIF"/><Relationship Id="rId1" Type="http://schemas.openxmlformats.org/officeDocument/2006/relationships/image" Target="../media/image21.GIF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8.png"/><Relationship Id="rId3" Type="http://schemas.openxmlformats.org/officeDocument/2006/relationships/tags" Target="../tags/tag4.xml"/><Relationship Id="rId2" Type="http://schemas.microsoft.com/office/2007/relationships/media" Target="../media/media1.mp4"/><Relationship Id="rId1" Type="http://schemas.openxmlformats.org/officeDocument/2006/relationships/video" Target="../media/media1.mp4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NULL" TargetMode="Externa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2" Type="http://schemas.openxmlformats.org/officeDocument/2006/relationships/image" Target="../media/image13.jpeg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3028" t="7966" r="3028" b="5167"/>
          <a:stretch>
            <a:fillRect/>
          </a:stretch>
        </p:blipFill>
        <p:spPr>
          <a:xfrm>
            <a:off x="0" y="0"/>
            <a:ext cx="12192001" cy="6857998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矩形 4"/>
          <p:cNvSpPr/>
          <p:nvPr/>
        </p:nvSpPr>
        <p:spPr>
          <a:xfrm>
            <a:off x="0" y="4127620"/>
            <a:ext cx="12192000" cy="2311280"/>
          </a:xfrm>
          <a:prstGeom prst="rect">
            <a:avLst/>
          </a:prstGeom>
          <a:solidFill>
            <a:srgbClr val="435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2900941" y="4310998"/>
            <a:ext cx="6390117" cy="1877939"/>
            <a:chOff x="2900941" y="4310998"/>
            <a:chExt cx="6390117" cy="1877939"/>
          </a:xfrm>
        </p:grpSpPr>
        <p:sp>
          <p:nvSpPr>
            <p:cNvPr id="6" name="文本框 5"/>
            <p:cNvSpPr txBox="1"/>
            <p:nvPr/>
          </p:nvSpPr>
          <p:spPr>
            <a:xfrm>
              <a:off x="4926448" y="4310998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乐学解剖</a:t>
              </a:r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900941" y="5017596"/>
              <a:ext cx="6390117" cy="6451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eaLnBrk="1" hangingPunct="1">
                <a:lnSpc>
                  <a:spcPct val="90000"/>
                </a:lnSpc>
                <a:spcBef>
                  <a:spcPct val="20000"/>
                </a:spcBef>
                <a:buClrTx/>
                <a:buSzPct val="90000"/>
                <a:buFontTx/>
              </a:pPr>
              <a:r>
                <a:rPr lang="zh-CN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斤斤</a:t>
              </a:r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肌</a:t>
              </a:r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”</a:t>
              </a:r>
              <a:r>
                <a:rPr lang="zh-CN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较</a:t>
              </a:r>
              <a:endParaRPr lang="zh-CN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446949" y="5847305"/>
              <a:ext cx="3298102" cy="3416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  <a:buSzPct val="90000"/>
              </a:pPr>
              <a:r>
                <a:rPr lang="zh-CN" altLang="zh-CN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重庆市医药卫生学校   </a:t>
              </a:r>
              <a:r>
                <a:rPr lang="zh-CN" altLang="en-US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徐剑侠</a:t>
              </a:r>
              <a:r>
                <a:rPr lang="zh-CN" altLang="zh-CN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endParaRPr lang="zh-CN" altLang="zh-CN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2" name="图片 41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7540" y="38812"/>
            <a:ext cx="760576" cy="7605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骨骼肌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25810" y="1098787"/>
            <a:ext cx="10664240" cy="1100823"/>
            <a:chOff x="725810" y="1098787"/>
            <a:chExt cx="10664240" cy="1100823"/>
          </a:xfrm>
        </p:grpSpPr>
        <p:sp>
          <p:nvSpPr>
            <p:cNvPr id="47" name="文本框 46"/>
            <p:cNvSpPr txBox="1"/>
            <p:nvPr/>
          </p:nvSpPr>
          <p:spPr>
            <a:xfrm>
              <a:off x="725810" y="1098787"/>
              <a:ext cx="2931789" cy="5256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0" algn="l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 </a:t>
              </a:r>
              <a:r>
                <a:rPr lang="zh-CN" altLang="en-US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功能特点</a:t>
              </a:r>
              <a:endPara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25810" y="1699986"/>
              <a:ext cx="10664240" cy="4996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4572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1200"/>
                </a:spcAft>
                <a:buClr>
                  <a:srgbClr val="FF0000"/>
                </a:buClr>
                <a:defRPr/>
              </a:pPr>
              <a:r>
                <a:rPr lang="zh-CN" altLang="en-US" sz="2000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收缩迅速而有力，但不能持久；其活动受意识支配，属随意肌。</a:t>
              </a:r>
              <a:endPara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" name="图片 3" descr="f24c55aa079d4e5184edbb5be33e008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05543" y="2321877"/>
            <a:ext cx="2486660" cy="3842385"/>
          </a:xfrm>
          <a:prstGeom prst="rect">
            <a:avLst/>
          </a:prstGeom>
        </p:spPr>
      </p:pic>
      <p:pic>
        <p:nvPicPr>
          <p:cNvPr id="5" name="图片 4" descr="e51fac6cbaa24337a1d2085a7fc405f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132" y="3001962"/>
            <a:ext cx="4886325" cy="3162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25810" y="1098787"/>
            <a:ext cx="9962905" cy="1154284"/>
            <a:chOff x="725810" y="1098787"/>
            <a:chExt cx="9962905" cy="1154284"/>
          </a:xfrm>
        </p:grpSpPr>
        <p:sp>
          <p:nvSpPr>
            <p:cNvPr id="47" name="文本框 46"/>
            <p:cNvSpPr txBox="1"/>
            <p:nvPr/>
          </p:nvSpPr>
          <p:spPr>
            <a:xfrm>
              <a:off x="725810" y="1098787"/>
              <a:ext cx="2931789" cy="5256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0" algn="l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 </a:t>
              </a:r>
              <a:r>
                <a:rPr lang="zh-CN" altLang="en-US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组成及分布</a:t>
              </a:r>
              <a:endPara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25811" y="1699986"/>
              <a:ext cx="9962904" cy="5530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4572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1200"/>
                </a:spcAft>
                <a:buClr>
                  <a:srgbClr val="FF0000"/>
                </a:buClr>
                <a:defRPr/>
              </a:pPr>
              <a:r>
                <a:rPr lang="zh-CN" altLang="en-US" sz="2000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主要由心肌纤维组成，分布于心脏及邻近心脏的大血管根部。</a:t>
              </a:r>
              <a:endPara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" name="Picture 2" descr="45"/>
          <p:cNvPicPr>
            <a:picLocks noChangeAspect="1"/>
          </p:cNvPicPr>
          <p:nvPr/>
        </p:nvPicPr>
        <p:blipFill>
          <a:blip r:embed="rId1"/>
          <a:srcRect l="18861" t="9453" r="35284" b="36116"/>
          <a:stretch>
            <a:fillRect/>
          </a:stretch>
        </p:blipFill>
        <p:spPr>
          <a:xfrm>
            <a:off x="2191704" y="2862619"/>
            <a:ext cx="3144837" cy="3313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3" descr="37"/>
          <p:cNvPicPr>
            <a:picLocks noChangeAspect="1"/>
          </p:cNvPicPr>
          <p:nvPr/>
        </p:nvPicPr>
        <p:blipFill>
          <a:blip r:embed="rId2"/>
          <a:srcRect l="25441" t="9921" r="42917" b="29135"/>
          <a:stretch>
            <a:fillRect/>
          </a:stretch>
        </p:blipFill>
        <p:spPr>
          <a:xfrm>
            <a:off x="6855461" y="2661275"/>
            <a:ext cx="3168650" cy="32750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51939" y="1072154"/>
            <a:ext cx="9298302" cy="1878842"/>
            <a:chOff x="1151939" y="1072154"/>
            <a:chExt cx="9298302" cy="1878842"/>
          </a:xfrm>
        </p:grpSpPr>
        <p:sp>
          <p:nvSpPr>
            <p:cNvPr id="47" name="文本框 46"/>
            <p:cNvSpPr txBox="1"/>
            <p:nvPr/>
          </p:nvSpPr>
          <p:spPr>
            <a:xfrm>
              <a:off x="1151939" y="1072154"/>
              <a:ext cx="2931789" cy="5256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0" algn="l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 </a:t>
              </a:r>
              <a:r>
                <a:rPr lang="zh-CN" altLang="en-US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形态结构</a:t>
              </a:r>
              <a:endPara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151941" y="1597811"/>
              <a:ext cx="9298300" cy="13531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lvl="0" indent="-342900" fontAlgn="base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n"/>
                <a:defRPr/>
              </a:pPr>
              <a:r>
                <a:rPr lang="en-US" sz="2000" b="0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心肌纤维呈短柱状，有分支，细胞核呈椭圆形，数目一般1-2个，位于细胞中央； 心肌纤维也有横纹，但不如骨骼肌纤维明显。</a:t>
              </a:r>
              <a:endParaRPr lang="en-US" sz="2000" b="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lvl="0" indent="-342900" fontAlgn="base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n"/>
                <a:defRPr/>
              </a:pPr>
              <a:r>
                <a:rPr lang="en-US" sz="2000" b="0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相邻心肌纤维连接的部位，有一条染色较深的带状区，称为闰盘。</a:t>
              </a:r>
              <a:endParaRPr lang="en-US" sz="2000" b="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587346" y="3047016"/>
            <a:ext cx="8545854" cy="3206800"/>
            <a:chOff x="1587346" y="3047016"/>
            <a:chExt cx="8545854" cy="3206800"/>
          </a:xfrm>
        </p:grpSpPr>
        <p:pic>
          <p:nvPicPr>
            <p:cNvPr id="4" name="图片 3" descr="7_12_80"/>
            <p:cNvPicPr>
              <a:picLocks noChangeAspect="1"/>
            </p:cNvPicPr>
            <p:nvPr/>
          </p:nvPicPr>
          <p:blipFill>
            <a:blip r:embed="rId1"/>
            <a:srcRect t="20850" b="13492"/>
            <a:stretch>
              <a:fillRect/>
            </a:stretch>
          </p:blipFill>
          <p:spPr>
            <a:xfrm>
              <a:off x="1587346" y="3047016"/>
              <a:ext cx="2342421" cy="2672717"/>
            </a:xfrm>
            <a:prstGeom prst="rect">
              <a:avLst/>
            </a:prstGeom>
            <a:noFill/>
            <a:ln w="28575" cap="flat" cmpd="sng">
              <a:noFill/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5" name="图片 4" descr="心肌横断(高倍)"/>
            <p:cNvPicPr>
              <a:picLocks noChangeAspect="1"/>
            </p:cNvPicPr>
            <p:nvPr/>
          </p:nvPicPr>
          <p:blipFill>
            <a:blip r:embed="rId2">
              <a:lum bright="-6000" contrast="23999"/>
            </a:blip>
            <a:stretch>
              <a:fillRect/>
            </a:stretch>
          </p:blipFill>
          <p:spPr>
            <a:xfrm>
              <a:off x="4255348" y="3059863"/>
              <a:ext cx="2394479" cy="2672717"/>
            </a:xfrm>
            <a:prstGeom prst="rect">
              <a:avLst/>
            </a:prstGeom>
            <a:noFill/>
            <a:ln w="28575" cap="flat" cmpd="sng">
              <a:noFill/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8" name="Picture 2" descr="cm-lm2"/>
            <p:cNvPicPr>
              <a:picLocks noChangeAspect="1"/>
            </p:cNvPicPr>
            <p:nvPr/>
          </p:nvPicPr>
          <p:blipFill>
            <a:blip r:embed="rId3">
              <a:lum bright="-12000" contrast="18000"/>
            </a:blip>
            <a:srcRect l="27353" t="22786" r="36215" b="7788"/>
            <a:stretch>
              <a:fillRect/>
            </a:stretch>
          </p:blipFill>
          <p:spPr>
            <a:xfrm>
              <a:off x="6975408" y="3059862"/>
              <a:ext cx="3157792" cy="2672717"/>
            </a:xfrm>
            <a:prstGeom prst="rect">
              <a:avLst/>
            </a:prstGeom>
            <a:noFill/>
            <a:ln w="19050" cap="flat" cmpd="sng">
              <a:noFill/>
              <a:prstDash val="solid"/>
              <a:miter/>
              <a:headEnd type="none" w="med" len="med"/>
              <a:tailEnd type="none" w="med" len="med"/>
            </a:ln>
          </p:spPr>
        </p:pic>
        <p:sp>
          <p:nvSpPr>
            <p:cNvPr id="12" name="文本框 104455"/>
            <p:cNvSpPr txBox="1"/>
            <p:nvPr/>
          </p:nvSpPr>
          <p:spPr>
            <a:xfrm>
              <a:off x="1949005" y="5853706"/>
              <a:ext cx="4238732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心肌纵切面      </a:t>
              </a:r>
              <a:r>
                <a:rPr lang="en-US" altLang="zh-CN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   </a:t>
              </a:r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心肌横切面 </a:t>
              </a:r>
              <a:endParaRPr lang="zh-CN" altLang="en-US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Line 10"/>
            <p:cNvSpPr/>
            <p:nvPr/>
          </p:nvSpPr>
          <p:spPr>
            <a:xfrm>
              <a:off x="8084008" y="5202654"/>
              <a:ext cx="580599" cy="676744"/>
            </a:xfrm>
            <a:prstGeom prst="line">
              <a:avLst/>
            </a:prstGeom>
            <a:ln w="15875" cap="flat" cmpd="sng">
              <a:solidFill>
                <a:srgbClr val="435839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" name="矩形 15"/>
            <p:cNvSpPr/>
            <p:nvPr/>
          </p:nvSpPr>
          <p:spPr>
            <a:xfrm>
              <a:off x="8352463" y="5853706"/>
              <a:ext cx="6976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闰盘</a:t>
              </a:r>
              <a:endParaRPr lang="zh-CN" altLang="en-US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151939" y="1072154"/>
            <a:ext cx="6269791" cy="1529810"/>
            <a:chOff x="1151939" y="1072154"/>
            <a:chExt cx="6269791" cy="1529810"/>
          </a:xfrm>
        </p:grpSpPr>
        <p:sp>
          <p:nvSpPr>
            <p:cNvPr id="47" name="文本框 46"/>
            <p:cNvSpPr txBox="1"/>
            <p:nvPr/>
          </p:nvSpPr>
          <p:spPr>
            <a:xfrm>
              <a:off x="1151939" y="1072154"/>
              <a:ext cx="2931789" cy="5256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0" algn="l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 </a:t>
              </a:r>
              <a:r>
                <a:rPr lang="zh-CN" altLang="en-US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功能特点</a:t>
              </a:r>
              <a:endPara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151939" y="1740190"/>
              <a:ext cx="6269791" cy="861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  <a:buSzTx/>
                <a:buFont typeface="Wingdings" panose="05000000000000000000" pitchFamily="2" charset="2"/>
                <a:buChar char="n"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E7C5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收缩能力强而持久，有节律性；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  <a:buSzTx/>
                <a:buFont typeface="Wingdings" panose="05000000000000000000" pitchFamily="2" charset="2"/>
                <a:buChar char="n"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E7C5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受植物神经支配，不受意识支配，属不随意肌。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" name="图片 1" descr="timg (7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83664" y="2744344"/>
            <a:ext cx="2955388" cy="3430361"/>
          </a:xfrm>
          <a:prstGeom prst="rect">
            <a:avLst/>
          </a:prstGeom>
        </p:spPr>
      </p:pic>
      <p:pic>
        <p:nvPicPr>
          <p:cNvPr id="6" name="图片 5" descr="timg (8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2512" y="2776641"/>
            <a:ext cx="3398064" cy="33980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平滑肌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51939" y="1072154"/>
            <a:ext cx="8773296" cy="1682766"/>
            <a:chOff x="1151939" y="1072154"/>
            <a:chExt cx="8773296" cy="1682766"/>
          </a:xfrm>
        </p:grpSpPr>
        <p:sp>
          <p:nvSpPr>
            <p:cNvPr id="47" name="文本框 46"/>
            <p:cNvSpPr txBox="1"/>
            <p:nvPr/>
          </p:nvSpPr>
          <p:spPr>
            <a:xfrm>
              <a:off x="1151939" y="1072154"/>
              <a:ext cx="2931789" cy="5708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0" algn="l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 </a:t>
              </a:r>
              <a:r>
                <a:rPr lang="zh-CN" altLang="en-US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组成及分布</a:t>
              </a:r>
              <a:endPara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151939" y="1740190"/>
              <a:ext cx="8773296" cy="10147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4572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1200"/>
                </a:spcAft>
                <a:buClr>
                  <a:srgbClr val="FF0000"/>
                </a:buClr>
                <a:defRPr/>
              </a:pPr>
              <a:r>
                <a:rPr lang="zh-CN" altLang="en-US" sz="2000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平滑肌由成束的平滑肌纤维组成，构成某些脏器管壁的肌层部分，如胃肠道、呼吸道、泌尿生殖管道、血管、淋巴管的肌层。</a:t>
              </a:r>
              <a:endPara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 descr="VCG41188058627"/>
          <p:cNvPicPr>
            <a:picLocks noChangeAspect="1"/>
          </p:cNvPicPr>
          <p:nvPr/>
        </p:nvPicPr>
        <p:blipFill>
          <a:blip r:embed="rId1"/>
          <a:srcRect l="7445" r="11010" b="16453"/>
          <a:stretch>
            <a:fillRect/>
          </a:stretch>
        </p:blipFill>
        <p:spPr>
          <a:xfrm>
            <a:off x="1294765" y="3033395"/>
            <a:ext cx="2788920" cy="240538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4613275" y="3208655"/>
            <a:ext cx="3597910" cy="2560320"/>
            <a:chOff x="5293" y="4602"/>
            <a:chExt cx="7960" cy="5664"/>
          </a:xfrm>
        </p:grpSpPr>
        <p:grpSp>
          <p:nvGrpSpPr>
            <p:cNvPr id="12" name="组合 11"/>
            <p:cNvGrpSpPr/>
            <p:nvPr/>
          </p:nvGrpSpPr>
          <p:grpSpPr>
            <a:xfrm>
              <a:off x="5293" y="4602"/>
              <a:ext cx="7960" cy="5664"/>
              <a:chOff x="2103" y="3839"/>
              <a:chExt cx="7960" cy="5664"/>
            </a:xfrm>
          </p:grpSpPr>
          <p:pic>
            <p:nvPicPr>
              <p:cNvPr id="9" name="图片 8" descr="VCG211296005732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rcRect b="5126"/>
              <a:stretch>
                <a:fillRect/>
              </a:stretch>
            </p:blipFill>
            <p:spPr>
              <a:xfrm>
                <a:off x="2103" y="3839"/>
                <a:ext cx="7960" cy="5664"/>
              </a:xfrm>
              <a:prstGeom prst="rect">
                <a:avLst/>
              </a:prstGeom>
            </p:spPr>
          </p:pic>
          <p:sp>
            <p:nvSpPr>
              <p:cNvPr id="11" name="矩形 10"/>
              <p:cNvSpPr/>
              <p:nvPr/>
            </p:nvSpPr>
            <p:spPr>
              <a:xfrm>
                <a:off x="6987" y="3900"/>
                <a:ext cx="2943" cy="560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pic>
          <p:nvPicPr>
            <p:cNvPr id="13" name="图片 12" descr="VCG21129600573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61563" t="58455"/>
            <a:stretch>
              <a:fillRect/>
            </a:stretch>
          </p:blipFill>
          <p:spPr>
            <a:xfrm>
              <a:off x="8850" y="4602"/>
              <a:ext cx="3048" cy="2471"/>
            </a:xfrm>
            <a:prstGeom prst="rect">
              <a:avLst/>
            </a:prstGeom>
          </p:spPr>
        </p:pic>
      </p:grpSp>
      <p:pic>
        <p:nvPicPr>
          <p:cNvPr id="15" name="图片 14" descr="VCG41N116023601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6750"/>
          <a:stretch>
            <a:fillRect/>
          </a:stretch>
        </p:blipFill>
        <p:spPr>
          <a:xfrm>
            <a:off x="7956550" y="2893695"/>
            <a:ext cx="3289300" cy="26841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平滑肌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151939" y="1072154"/>
            <a:ext cx="9962515" cy="1528445"/>
            <a:chOff x="1151939" y="1072154"/>
            <a:chExt cx="9962515" cy="1528445"/>
          </a:xfrm>
        </p:grpSpPr>
        <p:sp>
          <p:nvSpPr>
            <p:cNvPr id="47" name="文本框 46"/>
            <p:cNvSpPr txBox="1"/>
            <p:nvPr/>
          </p:nvSpPr>
          <p:spPr>
            <a:xfrm>
              <a:off x="1151939" y="1072154"/>
              <a:ext cx="3526593" cy="5708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0" algn="l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zh-CN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形态</a:t>
              </a:r>
              <a:r>
                <a:rPr lang="zh-CN" altLang="en-US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结构</a:t>
              </a:r>
              <a:endPara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151939" y="1740174"/>
              <a:ext cx="9962515" cy="8604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lvl="0" indent="-342900" eaLnBrk="0" fontAlgn="base" hangingPunct="0">
                <a:spcBef>
                  <a:spcPct val="0"/>
                </a:spcBef>
                <a:spcAft>
                  <a:spcPts val="1200"/>
                </a:spcAft>
                <a:buFont typeface="Wingdings" panose="05000000000000000000" pitchFamily="2" charset="2"/>
                <a:buChar char="n"/>
                <a:defRPr/>
              </a:pPr>
              <a:r>
                <a:rPr lang="zh-CN" altLang="en-US" sz="2000" b="0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肌纤维呈长梭形，长短不一，细胞核呈椭圆形，数目只有一个，位于细胞中央</a:t>
              </a:r>
              <a:endParaRPr lang="zh-CN" altLang="en-US" sz="2000" b="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lvl="0" indent="-342900" eaLnBrk="0" fontAlgn="base" hangingPunct="0">
                <a:spcBef>
                  <a:spcPct val="0"/>
                </a:spcBef>
                <a:spcAft>
                  <a:spcPts val="1200"/>
                </a:spcAft>
                <a:buFont typeface="Wingdings" panose="05000000000000000000" pitchFamily="2" charset="2"/>
                <a:buChar char="n"/>
                <a:defRPr/>
              </a:pPr>
              <a:r>
                <a:rPr lang="zh-CN" altLang="en-US" sz="2000" b="0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无横纹 </a:t>
              </a:r>
              <a:endParaRPr lang="zh-CN" altLang="en-US" sz="2000" b="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文本框 104455"/>
          <p:cNvSpPr txBox="1"/>
          <p:nvPr/>
        </p:nvSpPr>
        <p:spPr>
          <a:xfrm>
            <a:off x="2174875" y="5502910"/>
            <a:ext cx="6726555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en-US" altLang="zh-CN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平滑肌纵切面                                         平滑肌横切面 </a:t>
            </a:r>
            <a:endParaRPr lang="zh-CN" altLang="en-US" sz="2000" b="1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 descr="VCG41N908051526 (1)"/>
          <p:cNvPicPr>
            <a:picLocks noChangeAspect="1"/>
          </p:cNvPicPr>
          <p:nvPr/>
        </p:nvPicPr>
        <p:blipFill>
          <a:blip r:embed="rId1"/>
          <a:srcRect l="-60" b="7910"/>
          <a:stretch>
            <a:fillRect/>
          </a:stretch>
        </p:blipFill>
        <p:spPr>
          <a:xfrm>
            <a:off x="6033770" y="3166110"/>
            <a:ext cx="4076700" cy="2198370"/>
          </a:xfrm>
          <a:prstGeom prst="rect">
            <a:avLst/>
          </a:prstGeom>
        </p:spPr>
      </p:pic>
      <p:pic>
        <p:nvPicPr>
          <p:cNvPr id="9" name="图片 8" descr="VCG41N1168911935"/>
          <p:cNvPicPr>
            <a:picLocks noChangeAspect="1"/>
          </p:cNvPicPr>
          <p:nvPr/>
        </p:nvPicPr>
        <p:blipFill>
          <a:blip r:embed="rId2"/>
          <a:srcRect b="20777"/>
          <a:stretch>
            <a:fillRect/>
          </a:stretch>
        </p:blipFill>
        <p:spPr>
          <a:xfrm>
            <a:off x="1415415" y="3191510"/>
            <a:ext cx="3656330" cy="21729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2837793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平滑肌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151939" y="1072154"/>
            <a:ext cx="6269791" cy="1528461"/>
            <a:chOff x="1151939" y="1072154"/>
            <a:chExt cx="6269791" cy="1528461"/>
          </a:xfrm>
        </p:grpSpPr>
        <p:sp>
          <p:nvSpPr>
            <p:cNvPr id="47" name="文本框 46"/>
            <p:cNvSpPr txBox="1"/>
            <p:nvPr/>
          </p:nvSpPr>
          <p:spPr>
            <a:xfrm>
              <a:off x="1151939" y="1072154"/>
              <a:ext cx="2931789" cy="5256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0" algn="l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 </a:t>
              </a:r>
              <a:r>
                <a:rPr lang="zh-CN" altLang="en-US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功能特点</a:t>
              </a:r>
              <a:endPara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151939" y="1740190"/>
              <a:ext cx="6269791" cy="8604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  <a:buSzTx/>
                <a:buFont typeface="Wingdings" panose="05000000000000000000" pitchFamily="2" charset="2"/>
                <a:buChar char="n"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E7C5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收缩缓慢而持久，有节律性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  <a:buSzTx/>
                <a:buFont typeface="Wingdings" panose="05000000000000000000" pitchFamily="2" charset="2"/>
                <a:buChar char="n"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E7C5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受植物神经支配，不受意识支配，属不随意肌。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" name="01_e3031b3j3g7.321002.1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889250" y="2740660"/>
            <a:ext cx="5724525" cy="32200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video fullScrn="0">
              <p:cMediaNode vol="0" mute="1"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肌组织的比较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34592" y="1755104"/>
            <a:ext cx="41614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/>
            <a:r>
              <a:rPr lang="zh-CN" altLang="zh-CN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骨骼肌、平滑肌和心肌的比较</a:t>
            </a:r>
            <a:endParaRPr lang="zh-CN" altLang="en-US" sz="2000" b="1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721952" y="2400517"/>
          <a:ext cx="7359589" cy="307385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58010"/>
                <a:gridCol w="1811824"/>
                <a:gridCol w="2503503"/>
                <a:gridCol w="2086252"/>
              </a:tblGrid>
              <a:tr h="407211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2000" b="1" u="none" kern="1200" baseline="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名称</a:t>
                      </a:r>
                      <a:endParaRPr lang="zh-CN" altLang="en-US" sz="2000" b="1" u="none" kern="1200" baseline="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>
                    <a:solidFill>
                      <a:srgbClr val="5E7C5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latinLnBrk="0" hangingPunct="1">
                        <a:lnSpc>
                          <a:spcPct val="125000"/>
                        </a:lnSpc>
                        <a:buNone/>
                      </a:pPr>
                      <a:r>
                        <a:rPr lang="zh-CN" altLang="en-US" sz="20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骨骼肌</a:t>
                      </a:r>
                      <a:endParaRPr lang="zh-CN" altLang="en-US" sz="20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>
                    <a:solidFill>
                      <a:srgbClr val="5E7C5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latinLnBrk="0" hangingPunct="1">
                        <a:lnSpc>
                          <a:spcPct val="125000"/>
                        </a:lnSpc>
                        <a:buNone/>
                      </a:pPr>
                      <a:r>
                        <a:rPr lang="zh-CN" altLang="en-US" sz="20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心肌	</a:t>
                      </a:r>
                      <a:endParaRPr lang="zh-CN" altLang="en-US" sz="20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>
                    <a:solidFill>
                      <a:srgbClr val="5E7C5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20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平滑肌</a:t>
                      </a:r>
                      <a:endParaRPr lang="zh-CN" altLang="en-US" sz="20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>
                    <a:solidFill>
                      <a:srgbClr val="5E7C51"/>
                    </a:solidFill>
                  </a:tcPr>
                </a:tc>
              </a:tr>
              <a:tr h="425012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latinLnBrk="0" hangingPunct="1">
                        <a:lnSpc>
                          <a:spcPct val="125000"/>
                        </a:lnSpc>
                        <a:buNone/>
                      </a:pPr>
                      <a:r>
                        <a:rPr lang="zh-CN" altLang="en-US" sz="1400" kern="120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形态</a:t>
                      </a:r>
                      <a:endParaRPr lang="zh-CN" altLang="en-US" sz="1400" kern="120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长圆柱形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短圆柱形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细长梭形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</a:tr>
              <a:tr h="43748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latinLnBrk="0" hangingPunct="1">
                        <a:lnSpc>
                          <a:spcPct val="125000"/>
                        </a:lnSpc>
                        <a:buNone/>
                      </a:pPr>
                      <a:r>
                        <a:rPr lang="zh-CN" altLang="en-US" sz="1400" kern="120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胞核</a:t>
                      </a:r>
                      <a:endParaRPr lang="zh-CN" altLang="en-US" sz="1400" kern="120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多个，</a:t>
                      </a:r>
                      <a:r>
                        <a:rPr lang="en-US" altLang="zh-CN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</a:t>
                      </a: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周边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一个，</a:t>
                      </a:r>
                      <a:r>
                        <a:rPr lang="en-US" altLang="zh-CN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</a:t>
                      </a: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中央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一个，</a:t>
                      </a:r>
                      <a:r>
                        <a:rPr lang="en-US" altLang="zh-CN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</a:t>
                      </a: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中央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</a:tr>
              <a:tr h="414447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latinLnBrk="0" hangingPunct="1">
                        <a:lnSpc>
                          <a:spcPct val="125000"/>
                        </a:lnSpc>
                        <a:buNone/>
                      </a:pPr>
                      <a:r>
                        <a:rPr lang="zh-CN" altLang="en-US" sz="1400" kern="120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横纹肌</a:t>
                      </a:r>
                      <a:endParaRPr lang="zh-CN" altLang="en-US" sz="1400" kern="120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不是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</a:tr>
              <a:tr h="39141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latinLnBrk="0" hangingPunct="1">
                        <a:lnSpc>
                          <a:spcPct val="125000"/>
                        </a:lnSpc>
                        <a:buNone/>
                      </a:pPr>
                      <a:r>
                        <a:rPr lang="zh-CN" altLang="en-US" sz="1400" kern="120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随意肌</a:t>
                      </a:r>
                      <a:endParaRPr lang="zh-CN" altLang="en-US" sz="1400" kern="120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不是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不是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</a:tr>
              <a:tr h="510933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latinLnBrk="0" hangingPunct="1">
                        <a:lnSpc>
                          <a:spcPct val="125000"/>
                        </a:lnSpc>
                        <a:buNone/>
                      </a:pPr>
                      <a:r>
                        <a:rPr lang="zh-CN" altLang="en-US" sz="1400" kern="120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收缩性</a:t>
                      </a:r>
                      <a:endParaRPr lang="zh-CN" altLang="en-US" sz="1400" kern="120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迅速、有力、易疲劳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自主节律性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缓慢、持久、不易疲劳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</a:tr>
              <a:tr h="45692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分布</a:t>
                      </a:r>
                      <a:endParaRPr lang="zh-CN" altLang="en-US" sz="140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骨骼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心脏、邻近心脏的大血管根部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Char char="v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buChar char="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buChar char="v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buChar char="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buChar char="v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2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u="none" kern="1200" baseline="0" dirty="0">
                          <a:solidFill>
                            <a:srgbClr val="5E7C5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内脏、脉管</a:t>
                      </a:r>
                      <a:endParaRPr lang="zh-CN" altLang="en-US" sz="1400" u="none" kern="1200" baseline="0" dirty="0">
                        <a:solidFill>
                          <a:srgbClr val="5E7C5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12" name="组合 11"/>
          <p:cNvGrpSpPr/>
          <p:nvPr/>
        </p:nvGrpSpPr>
        <p:grpSpPr>
          <a:xfrm>
            <a:off x="8300078" y="3908809"/>
            <a:ext cx="3850946" cy="2949191"/>
            <a:chOff x="9544980" y="4893547"/>
            <a:chExt cx="2499273" cy="1914032"/>
          </a:xfrm>
        </p:grpSpPr>
        <p:sp>
          <p:nvSpPr>
            <p:cNvPr id="13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2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chemeClr val="accent6">
                <a:lumMod val="75000"/>
                <a:alpha val="25098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2837793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案例回顾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813560" y="2106930"/>
            <a:ext cx="3320415" cy="3005455"/>
            <a:chOff x="4806" y="1714"/>
            <a:chExt cx="9275" cy="8395"/>
          </a:xfrm>
        </p:grpSpPr>
        <p:pic>
          <p:nvPicPr>
            <p:cNvPr id="6" name="图片 5" descr="VCG4116572213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119" y="1714"/>
              <a:ext cx="8962" cy="7763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4806" y="8921"/>
              <a:ext cx="2697" cy="1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84655" y="1513840"/>
            <a:ext cx="9123045" cy="4580890"/>
            <a:chOff x="2653" y="2384"/>
            <a:chExt cx="14367" cy="7214"/>
          </a:xfrm>
        </p:grpSpPr>
        <p:sp>
          <p:nvSpPr>
            <p:cNvPr id="19" name="文本框 18"/>
            <p:cNvSpPr txBox="1"/>
            <p:nvPr/>
          </p:nvSpPr>
          <p:spPr>
            <a:xfrm>
              <a:off x="2856" y="8874"/>
              <a:ext cx="14164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indent="0"/>
              <a:r>
                <a:rPr lang="zh-CN" altLang="zh-CN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多一点宽容、多一点理智，共同构建和谐、文明的校园</a:t>
              </a:r>
              <a:endParaRPr lang="zh-CN" altLang="zh-CN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1" name="图片 20" descr="VCG21129058927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66" y="2384"/>
              <a:ext cx="4249" cy="5667"/>
            </a:xfrm>
            <a:prstGeom prst="rect">
              <a:avLst/>
            </a:prstGeom>
          </p:spPr>
        </p:pic>
        <p:grpSp>
          <p:nvGrpSpPr>
            <p:cNvPr id="25" name="组合 24"/>
            <p:cNvGrpSpPr/>
            <p:nvPr/>
          </p:nvGrpSpPr>
          <p:grpSpPr>
            <a:xfrm>
              <a:off x="2653" y="2550"/>
              <a:ext cx="5755" cy="5827"/>
              <a:chOff x="2653" y="2550"/>
              <a:chExt cx="5755" cy="5827"/>
            </a:xfrm>
          </p:grpSpPr>
          <p:pic>
            <p:nvPicPr>
              <p:cNvPr id="23" name="图片 22" descr="VCG41N613052932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708" y="2550"/>
                <a:ext cx="5700" cy="5700"/>
              </a:xfrm>
              <a:prstGeom prst="rect">
                <a:avLst/>
              </a:prstGeom>
            </p:spPr>
          </p:pic>
          <p:sp>
            <p:nvSpPr>
              <p:cNvPr id="24" name="矩形 23"/>
              <p:cNvSpPr/>
              <p:nvPr/>
            </p:nvSpPr>
            <p:spPr>
              <a:xfrm>
                <a:off x="2653" y="7955"/>
                <a:ext cx="1147" cy="42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3028" t="6279" r="3028" b="5167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714470" y="4573476"/>
            <a:ext cx="4953000" cy="800100"/>
          </a:xfrm>
          <a:prstGeom prst="rect">
            <a:avLst/>
          </a:prstGeom>
          <a:solidFill>
            <a:srgbClr val="435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14470" y="5373576"/>
            <a:ext cx="4953000" cy="8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613858" y="4650361"/>
            <a:ext cx="5257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谢谢大家！</a:t>
            </a:r>
            <a:endParaRPr lang="zh-CN" altLang="en-US" sz="3600" b="1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84276" y="5600232"/>
            <a:ext cx="46876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zh-CN" altLang="zh-CN" sz="20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重庆市医药卫生学校   </a:t>
            </a:r>
            <a:r>
              <a:rPr lang="zh-CN" altLang="en-US" sz="20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徐剑侠</a:t>
            </a:r>
            <a:r>
              <a:rPr lang="zh-CN" altLang="zh-CN" sz="20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zh-CN" sz="2000" b="1" dirty="0">
              <a:solidFill>
                <a:srgbClr val="4358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01617" y="1986454"/>
            <a:ext cx="5516546" cy="4214649"/>
            <a:chOff x="5828044" y="1839309"/>
            <a:chExt cx="5516546" cy="4214649"/>
          </a:xfrm>
        </p:grpSpPr>
        <p:sp>
          <p:nvSpPr>
            <p:cNvPr id="4" name="矩形: 圆角 3"/>
            <p:cNvSpPr/>
            <p:nvPr/>
          </p:nvSpPr>
          <p:spPr>
            <a:xfrm>
              <a:off x="5828044" y="1839309"/>
              <a:ext cx="5516546" cy="4214649"/>
            </a:xfrm>
            <a:prstGeom prst="roundRect">
              <a:avLst>
                <a:gd name="adj" fmla="val 5303"/>
              </a:avLst>
            </a:prstGeom>
            <a:solidFill>
              <a:srgbClr val="5E7C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6000122" y="2022715"/>
              <a:ext cx="5172389" cy="34150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457200">
                <a:lnSpc>
                  <a:spcPct val="150000"/>
                </a:lnSpc>
              </a:pPr>
              <a:r>
                <a:rPr lang="zh-CN" altLang="zh-CN" sz="18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体育课上，两名同学在踢球时发生争执</a:t>
              </a:r>
              <a:r>
                <a:rPr lang="zh-CN" altLang="zh-CN" sz="18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，继而相互殴打，丁某用脚踢打张某腹部。后经司法鉴定，张某所受损失属重伤二级。法院以被告人丁某犯故意伤害罪，判处有期徒刑</a:t>
              </a:r>
              <a:r>
                <a:rPr lang="zh-CN" altLang="zh-CN" sz="18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1年6个月,缓刑2年。</a:t>
              </a:r>
              <a:endParaRPr lang="en-US" altLang="zh-CN" sz="18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indent="457200">
                <a:lnSpc>
                  <a:spcPct val="150000"/>
                </a:lnSpc>
              </a:pPr>
              <a:endParaRPr lang="zh-CN" altLang="zh-CN" sz="18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457200">
                <a:lnSpc>
                  <a:spcPct val="150000"/>
                </a:lnSpc>
              </a:pPr>
              <a:r>
                <a:rPr lang="zh-CN" altLang="zh-CN" sz="18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丁某这种冲动的行为是否可以避免呢？用脚踢打同学涉及到的下肢肌肉是否受意识支配呢？ </a:t>
              </a:r>
              <a:endParaRPr lang="zh-CN" altLang="en-US" sz="18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6253655" y="1385660"/>
            <a:ext cx="46560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algn="ctr"/>
            <a:r>
              <a:rPr lang="zh-CN" altLang="zh-CN" sz="24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r>
              <a:rPr lang="zh-CN" altLang="zh-CN" sz="2400" b="1" dirty="0">
                <a:solidFill>
                  <a:srgbClr val="4358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:操场踢球生口角致伤</a:t>
            </a:r>
            <a:endParaRPr lang="en-US" altLang="zh-CN" sz="2400" b="1" dirty="0">
              <a:solidFill>
                <a:srgbClr val="4358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53" t="18096" r="25073"/>
          <a:stretch>
            <a:fillRect/>
          </a:stretch>
        </p:blipFill>
        <p:spPr>
          <a:xfrm flipH="1">
            <a:off x="32271" y="749300"/>
            <a:ext cx="4047359" cy="58928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5300985" y="2199247"/>
            <a:ext cx="3843015" cy="609685"/>
            <a:chOff x="5300985" y="2199247"/>
            <a:chExt cx="3843015" cy="609685"/>
          </a:xfrm>
        </p:grpSpPr>
        <p:sp>
          <p:nvSpPr>
            <p:cNvPr id="6" name="iconfont-10484-5114096"/>
            <p:cNvSpPr>
              <a:spLocks noChangeAspect="1"/>
            </p:cNvSpPr>
            <p:nvPr/>
          </p:nvSpPr>
          <p:spPr bwMode="auto">
            <a:xfrm>
              <a:off x="5300985" y="2199247"/>
              <a:ext cx="602059" cy="609685"/>
            </a:xfrm>
            <a:custGeom>
              <a:avLst/>
              <a:gdLst>
                <a:gd name="T0" fmla="*/ 7558 w 11184"/>
                <a:gd name="T1" fmla="*/ 2125 h 11325"/>
                <a:gd name="T2" fmla="*/ 6347 w 11184"/>
                <a:gd name="T3" fmla="*/ 306 h 11325"/>
                <a:gd name="T4" fmla="*/ 4203 w 11184"/>
                <a:gd name="T5" fmla="*/ 729 h 11325"/>
                <a:gd name="T6" fmla="*/ 3775 w 11184"/>
                <a:gd name="T7" fmla="*/ 2872 h 11325"/>
                <a:gd name="T8" fmla="*/ 5592 w 11184"/>
                <a:gd name="T9" fmla="*/ 4087 h 11325"/>
                <a:gd name="T10" fmla="*/ 7558 w 11184"/>
                <a:gd name="T11" fmla="*/ 2125 h 11325"/>
                <a:gd name="T12" fmla="*/ 6248 w 11184"/>
                <a:gd name="T13" fmla="*/ 4087 h 11325"/>
                <a:gd name="T14" fmla="*/ 4936 w 11184"/>
                <a:gd name="T15" fmla="*/ 4087 h 11325"/>
                <a:gd name="T16" fmla="*/ 3622 w 11184"/>
                <a:gd name="T17" fmla="*/ 4409 h 11325"/>
                <a:gd name="T18" fmla="*/ 5592 w 11184"/>
                <a:gd name="T19" fmla="*/ 5225 h 11325"/>
                <a:gd name="T20" fmla="*/ 7562 w 11184"/>
                <a:gd name="T21" fmla="*/ 4409 h 11325"/>
                <a:gd name="T22" fmla="*/ 6248 w 11184"/>
                <a:gd name="T23" fmla="*/ 4087 h 11325"/>
                <a:gd name="T24" fmla="*/ 10528 w 11184"/>
                <a:gd name="T25" fmla="*/ 6053 h 11325"/>
                <a:gd name="T26" fmla="*/ 9874 w 11184"/>
                <a:gd name="T27" fmla="*/ 6707 h 11325"/>
                <a:gd name="T28" fmla="*/ 9874 w 11184"/>
                <a:gd name="T29" fmla="*/ 8019 h 11325"/>
                <a:gd name="T30" fmla="*/ 10529 w 11184"/>
                <a:gd name="T31" fmla="*/ 8639 h 11325"/>
                <a:gd name="T32" fmla="*/ 11184 w 11184"/>
                <a:gd name="T33" fmla="*/ 8019 h 11325"/>
                <a:gd name="T34" fmla="*/ 11184 w 11184"/>
                <a:gd name="T35" fmla="*/ 6707 h 11325"/>
                <a:gd name="T36" fmla="*/ 10528 w 11184"/>
                <a:gd name="T37" fmla="*/ 6053 h 11325"/>
                <a:gd name="T38" fmla="*/ 1310 w 11184"/>
                <a:gd name="T39" fmla="*/ 8019 h 11325"/>
                <a:gd name="T40" fmla="*/ 1310 w 11184"/>
                <a:gd name="T41" fmla="*/ 6707 h 11325"/>
                <a:gd name="T42" fmla="*/ 655 w 11184"/>
                <a:gd name="T43" fmla="*/ 6087 h 11325"/>
                <a:gd name="T44" fmla="*/ 0 w 11184"/>
                <a:gd name="T45" fmla="*/ 6707 h 11325"/>
                <a:gd name="T46" fmla="*/ 0 w 11184"/>
                <a:gd name="T47" fmla="*/ 8019 h 11325"/>
                <a:gd name="T48" fmla="*/ 655 w 11184"/>
                <a:gd name="T49" fmla="*/ 8639 h 11325"/>
                <a:gd name="T50" fmla="*/ 1310 w 11184"/>
                <a:gd name="T51" fmla="*/ 8019 h 11325"/>
                <a:gd name="T52" fmla="*/ 656 w 11184"/>
                <a:gd name="T53" fmla="*/ 5069 h 11325"/>
                <a:gd name="T54" fmla="*/ 656 w 11184"/>
                <a:gd name="T55" fmla="*/ 5397 h 11325"/>
                <a:gd name="T56" fmla="*/ 1966 w 11184"/>
                <a:gd name="T57" fmla="*/ 6707 h 11325"/>
                <a:gd name="T58" fmla="*/ 1966 w 11184"/>
                <a:gd name="T59" fmla="*/ 8019 h 11325"/>
                <a:gd name="T60" fmla="*/ 656 w 11184"/>
                <a:gd name="T61" fmla="*/ 9325 h 11325"/>
                <a:gd name="T62" fmla="*/ 656 w 11184"/>
                <a:gd name="T63" fmla="*/ 9653 h 11325"/>
                <a:gd name="T64" fmla="*/ 992 w 11184"/>
                <a:gd name="T65" fmla="*/ 9985 h 11325"/>
                <a:gd name="T66" fmla="*/ 5272 w 11184"/>
                <a:gd name="T67" fmla="*/ 11317 h 11325"/>
                <a:gd name="T68" fmla="*/ 5272 w 11184"/>
                <a:gd name="T69" fmla="*/ 5803 h 11325"/>
                <a:gd name="T70" fmla="*/ 992 w 11184"/>
                <a:gd name="T71" fmla="*/ 4743 h 11325"/>
                <a:gd name="T72" fmla="*/ 656 w 11184"/>
                <a:gd name="T73" fmla="*/ 5069 h 11325"/>
                <a:gd name="T74" fmla="*/ 9218 w 11184"/>
                <a:gd name="T75" fmla="*/ 8019 h 11325"/>
                <a:gd name="T76" fmla="*/ 9218 w 11184"/>
                <a:gd name="T77" fmla="*/ 6707 h 11325"/>
                <a:gd name="T78" fmla="*/ 10528 w 11184"/>
                <a:gd name="T79" fmla="*/ 5397 h 11325"/>
                <a:gd name="T80" fmla="*/ 10528 w 11184"/>
                <a:gd name="T81" fmla="*/ 5069 h 11325"/>
                <a:gd name="T82" fmla="*/ 10192 w 11184"/>
                <a:gd name="T83" fmla="*/ 4743 h 11325"/>
                <a:gd name="T84" fmla="*/ 5912 w 11184"/>
                <a:gd name="T85" fmla="*/ 5803 h 11325"/>
                <a:gd name="T86" fmla="*/ 5912 w 11184"/>
                <a:gd name="T87" fmla="*/ 11325 h 11325"/>
                <a:gd name="T88" fmla="*/ 10192 w 11184"/>
                <a:gd name="T89" fmla="*/ 9993 h 11325"/>
                <a:gd name="T90" fmla="*/ 10520 w 11184"/>
                <a:gd name="T91" fmla="*/ 9665 h 11325"/>
                <a:gd name="T92" fmla="*/ 10520 w 11184"/>
                <a:gd name="T93" fmla="*/ 9325 h 11325"/>
                <a:gd name="T94" fmla="*/ 9218 w 11184"/>
                <a:gd name="T95" fmla="*/ 8019 h 1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84" h="11325">
                  <a:moveTo>
                    <a:pt x="7558" y="2125"/>
                  </a:moveTo>
                  <a:cubicBezTo>
                    <a:pt x="7560" y="1329"/>
                    <a:pt x="7082" y="611"/>
                    <a:pt x="6347" y="306"/>
                  </a:cubicBezTo>
                  <a:cubicBezTo>
                    <a:pt x="5613" y="0"/>
                    <a:pt x="4766" y="168"/>
                    <a:pt x="4203" y="729"/>
                  </a:cubicBezTo>
                  <a:cubicBezTo>
                    <a:pt x="3640" y="1291"/>
                    <a:pt x="3471" y="2137"/>
                    <a:pt x="3775" y="2872"/>
                  </a:cubicBezTo>
                  <a:cubicBezTo>
                    <a:pt x="4079" y="3608"/>
                    <a:pt x="4796" y="4087"/>
                    <a:pt x="5592" y="4087"/>
                  </a:cubicBezTo>
                  <a:cubicBezTo>
                    <a:pt x="6671" y="4075"/>
                    <a:pt x="7544" y="3204"/>
                    <a:pt x="7558" y="2125"/>
                  </a:cubicBezTo>
                  <a:close/>
                  <a:moveTo>
                    <a:pt x="6248" y="4087"/>
                  </a:moveTo>
                  <a:lnTo>
                    <a:pt x="4936" y="4087"/>
                  </a:lnTo>
                  <a:cubicBezTo>
                    <a:pt x="4479" y="4091"/>
                    <a:pt x="4029" y="4201"/>
                    <a:pt x="3622" y="4409"/>
                  </a:cubicBezTo>
                  <a:cubicBezTo>
                    <a:pt x="4311" y="4594"/>
                    <a:pt x="4973" y="4869"/>
                    <a:pt x="5592" y="5225"/>
                  </a:cubicBezTo>
                  <a:cubicBezTo>
                    <a:pt x="6211" y="4869"/>
                    <a:pt x="6873" y="4594"/>
                    <a:pt x="7562" y="4409"/>
                  </a:cubicBezTo>
                  <a:cubicBezTo>
                    <a:pt x="7155" y="4201"/>
                    <a:pt x="6705" y="4091"/>
                    <a:pt x="6248" y="4087"/>
                  </a:cubicBezTo>
                  <a:close/>
                  <a:moveTo>
                    <a:pt x="10528" y="6053"/>
                  </a:moveTo>
                  <a:cubicBezTo>
                    <a:pt x="10167" y="6053"/>
                    <a:pt x="9874" y="6346"/>
                    <a:pt x="9874" y="6707"/>
                  </a:cubicBezTo>
                  <a:lnTo>
                    <a:pt x="9874" y="8019"/>
                  </a:lnTo>
                  <a:cubicBezTo>
                    <a:pt x="9893" y="8367"/>
                    <a:pt x="10181" y="8639"/>
                    <a:pt x="10529" y="8639"/>
                  </a:cubicBezTo>
                  <a:cubicBezTo>
                    <a:pt x="10877" y="8639"/>
                    <a:pt x="11165" y="8367"/>
                    <a:pt x="11184" y="8019"/>
                  </a:cubicBezTo>
                  <a:lnTo>
                    <a:pt x="11184" y="6707"/>
                  </a:lnTo>
                  <a:cubicBezTo>
                    <a:pt x="11183" y="6345"/>
                    <a:pt x="10890" y="6053"/>
                    <a:pt x="10528" y="6053"/>
                  </a:cubicBezTo>
                  <a:close/>
                  <a:moveTo>
                    <a:pt x="1310" y="8019"/>
                  </a:moveTo>
                  <a:lnTo>
                    <a:pt x="1310" y="6707"/>
                  </a:lnTo>
                  <a:cubicBezTo>
                    <a:pt x="1291" y="6359"/>
                    <a:pt x="1003" y="6087"/>
                    <a:pt x="655" y="6087"/>
                  </a:cubicBezTo>
                  <a:cubicBezTo>
                    <a:pt x="307" y="6087"/>
                    <a:pt x="19" y="6359"/>
                    <a:pt x="0" y="6707"/>
                  </a:cubicBezTo>
                  <a:lnTo>
                    <a:pt x="0" y="8019"/>
                  </a:lnTo>
                  <a:cubicBezTo>
                    <a:pt x="19" y="8367"/>
                    <a:pt x="307" y="8639"/>
                    <a:pt x="655" y="8639"/>
                  </a:cubicBezTo>
                  <a:cubicBezTo>
                    <a:pt x="1003" y="8639"/>
                    <a:pt x="1291" y="8367"/>
                    <a:pt x="1310" y="8019"/>
                  </a:cubicBezTo>
                  <a:close/>
                  <a:moveTo>
                    <a:pt x="656" y="5069"/>
                  </a:moveTo>
                  <a:lnTo>
                    <a:pt x="656" y="5397"/>
                  </a:lnTo>
                  <a:cubicBezTo>
                    <a:pt x="1379" y="5398"/>
                    <a:pt x="1965" y="5984"/>
                    <a:pt x="1966" y="6707"/>
                  </a:cubicBezTo>
                  <a:lnTo>
                    <a:pt x="1966" y="8019"/>
                  </a:lnTo>
                  <a:cubicBezTo>
                    <a:pt x="1963" y="8740"/>
                    <a:pt x="1377" y="9324"/>
                    <a:pt x="656" y="9325"/>
                  </a:cubicBezTo>
                  <a:lnTo>
                    <a:pt x="656" y="9653"/>
                  </a:lnTo>
                  <a:cubicBezTo>
                    <a:pt x="654" y="9839"/>
                    <a:pt x="806" y="9990"/>
                    <a:pt x="992" y="9985"/>
                  </a:cubicBezTo>
                  <a:cubicBezTo>
                    <a:pt x="2670" y="9985"/>
                    <a:pt x="4014" y="10515"/>
                    <a:pt x="5272" y="11317"/>
                  </a:cubicBezTo>
                  <a:lnTo>
                    <a:pt x="5272" y="5803"/>
                  </a:lnTo>
                  <a:cubicBezTo>
                    <a:pt x="3992" y="5079"/>
                    <a:pt x="2642" y="4743"/>
                    <a:pt x="992" y="4743"/>
                  </a:cubicBezTo>
                  <a:cubicBezTo>
                    <a:pt x="808" y="4737"/>
                    <a:pt x="656" y="4885"/>
                    <a:pt x="656" y="5069"/>
                  </a:cubicBezTo>
                  <a:close/>
                  <a:moveTo>
                    <a:pt x="9218" y="8019"/>
                  </a:moveTo>
                  <a:lnTo>
                    <a:pt x="9218" y="6707"/>
                  </a:lnTo>
                  <a:cubicBezTo>
                    <a:pt x="9219" y="5984"/>
                    <a:pt x="9805" y="5398"/>
                    <a:pt x="10528" y="5397"/>
                  </a:cubicBezTo>
                  <a:lnTo>
                    <a:pt x="10528" y="5069"/>
                  </a:lnTo>
                  <a:cubicBezTo>
                    <a:pt x="10528" y="4885"/>
                    <a:pt x="10376" y="4737"/>
                    <a:pt x="10192" y="4743"/>
                  </a:cubicBezTo>
                  <a:cubicBezTo>
                    <a:pt x="8534" y="4743"/>
                    <a:pt x="7176" y="5079"/>
                    <a:pt x="5912" y="5803"/>
                  </a:cubicBezTo>
                  <a:lnTo>
                    <a:pt x="5912" y="11325"/>
                  </a:lnTo>
                  <a:cubicBezTo>
                    <a:pt x="7170" y="10525"/>
                    <a:pt x="8512" y="9993"/>
                    <a:pt x="10192" y="9993"/>
                  </a:cubicBezTo>
                  <a:cubicBezTo>
                    <a:pt x="10373" y="9993"/>
                    <a:pt x="10520" y="9846"/>
                    <a:pt x="10520" y="9665"/>
                  </a:cubicBezTo>
                  <a:lnTo>
                    <a:pt x="10520" y="9325"/>
                  </a:lnTo>
                  <a:cubicBezTo>
                    <a:pt x="9802" y="9320"/>
                    <a:pt x="9221" y="8737"/>
                    <a:pt x="9218" y="8019"/>
                  </a:cubicBez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</p:sp>
        <p:sp>
          <p:nvSpPr>
            <p:cNvPr id="7" name="文本框 6"/>
            <p:cNvSpPr txBox="1"/>
            <p:nvPr/>
          </p:nvSpPr>
          <p:spPr>
            <a:xfrm>
              <a:off x="6390290" y="2347267"/>
              <a:ext cx="275371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肌肉组织的分类</a:t>
              </a:r>
              <a:endPara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300985" y="3429000"/>
            <a:ext cx="3843015" cy="609685"/>
            <a:chOff x="5300985" y="3429000"/>
            <a:chExt cx="3843015" cy="609685"/>
          </a:xfrm>
        </p:grpSpPr>
        <p:sp>
          <p:nvSpPr>
            <p:cNvPr id="8" name="iconfont-10484-5114096"/>
            <p:cNvSpPr>
              <a:spLocks noChangeAspect="1"/>
            </p:cNvSpPr>
            <p:nvPr/>
          </p:nvSpPr>
          <p:spPr bwMode="auto">
            <a:xfrm>
              <a:off x="5300985" y="3429000"/>
              <a:ext cx="602059" cy="609685"/>
            </a:xfrm>
            <a:custGeom>
              <a:avLst/>
              <a:gdLst>
                <a:gd name="T0" fmla="*/ 7558 w 11184"/>
                <a:gd name="T1" fmla="*/ 2125 h 11325"/>
                <a:gd name="T2" fmla="*/ 6347 w 11184"/>
                <a:gd name="T3" fmla="*/ 306 h 11325"/>
                <a:gd name="T4" fmla="*/ 4203 w 11184"/>
                <a:gd name="T5" fmla="*/ 729 h 11325"/>
                <a:gd name="T6" fmla="*/ 3775 w 11184"/>
                <a:gd name="T7" fmla="*/ 2872 h 11325"/>
                <a:gd name="T8" fmla="*/ 5592 w 11184"/>
                <a:gd name="T9" fmla="*/ 4087 h 11325"/>
                <a:gd name="T10" fmla="*/ 7558 w 11184"/>
                <a:gd name="T11" fmla="*/ 2125 h 11325"/>
                <a:gd name="T12" fmla="*/ 6248 w 11184"/>
                <a:gd name="T13" fmla="*/ 4087 h 11325"/>
                <a:gd name="T14" fmla="*/ 4936 w 11184"/>
                <a:gd name="T15" fmla="*/ 4087 h 11325"/>
                <a:gd name="T16" fmla="*/ 3622 w 11184"/>
                <a:gd name="T17" fmla="*/ 4409 h 11325"/>
                <a:gd name="T18" fmla="*/ 5592 w 11184"/>
                <a:gd name="T19" fmla="*/ 5225 h 11325"/>
                <a:gd name="T20" fmla="*/ 7562 w 11184"/>
                <a:gd name="T21" fmla="*/ 4409 h 11325"/>
                <a:gd name="T22" fmla="*/ 6248 w 11184"/>
                <a:gd name="T23" fmla="*/ 4087 h 11325"/>
                <a:gd name="T24" fmla="*/ 10528 w 11184"/>
                <a:gd name="T25" fmla="*/ 6053 h 11325"/>
                <a:gd name="T26" fmla="*/ 9874 w 11184"/>
                <a:gd name="T27" fmla="*/ 6707 h 11325"/>
                <a:gd name="T28" fmla="*/ 9874 w 11184"/>
                <a:gd name="T29" fmla="*/ 8019 h 11325"/>
                <a:gd name="T30" fmla="*/ 10529 w 11184"/>
                <a:gd name="T31" fmla="*/ 8639 h 11325"/>
                <a:gd name="T32" fmla="*/ 11184 w 11184"/>
                <a:gd name="T33" fmla="*/ 8019 h 11325"/>
                <a:gd name="T34" fmla="*/ 11184 w 11184"/>
                <a:gd name="T35" fmla="*/ 6707 h 11325"/>
                <a:gd name="T36" fmla="*/ 10528 w 11184"/>
                <a:gd name="T37" fmla="*/ 6053 h 11325"/>
                <a:gd name="T38" fmla="*/ 1310 w 11184"/>
                <a:gd name="T39" fmla="*/ 8019 h 11325"/>
                <a:gd name="T40" fmla="*/ 1310 w 11184"/>
                <a:gd name="T41" fmla="*/ 6707 h 11325"/>
                <a:gd name="T42" fmla="*/ 655 w 11184"/>
                <a:gd name="T43" fmla="*/ 6087 h 11325"/>
                <a:gd name="T44" fmla="*/ 0 w 11184"/>
                <a:gd name="T45" fmla="*/ 6707 h 11325"/>
                <a:gd name="T46" fmla="*/ 0 w 11184"/>
                <a:gd name="T47" fmla="*/ 8019 h 11325"/>
                <a:gd name="T48" fmla="*/ 655 w 11184"/>
                <a:gd name="T49" fmla="*/ 8639 h 11325"/>
                <a:gd name="T50" fmla="*/ 1310 w 11184"/>
                <a:gd name="T51" fmla="*/ 8019 h 11325"/>
                <a:gd name="T52" fmla="*/ 656 w 11184"/>
                <a:gd name="T53" fmla="*/ 5069 h 11325"/>
                <a:gd name="T54" fmla="*/ 656 w 11184"/>
                <a:gd name="T55" fmla="*/ 5397 h 11325"/>
                <a:gd name="T56" fmla="*/ 1966 w 11184"/>
                <a:gd name="T57" fmla="*/ 6707 h 11325"/>
                <a:gd name="T58" fmla="*/ 1966 w 11184"/>
                <a:gd name="T59" fmla="*/ 8019 h 11325"/>
                <a:gd name="T60" fmla="*/ 656 w 11184"/>
                <a:gd name="T61" fmla="*/ 9325 h 11325"/>
                <a:gd name="T62" fmla="*/ 656 w 11184"/>
                <a:gd name="T63" fmla="*/ 9653 h 11325"/>
                <a:gd name="T64" fmla="*/ 992 w 11184"/>
                <a:gd name="T65" fmla="*/ 9985 h 11325"/>
                <a:gd name="T66" fmla="*/ 5272 w 11184"/>
                <a:gd name="T67" fmla="*/ 11317 h 11325"/>
                <a:gd name="T68" fmla="*/ 5272 w 11184"/>
                <a:gd name="T69" fmla="*/ 5803 h 11325"/>
                <a:gd name="T70" fmla="*/ 992 w 11184"/>
                <a:gd name="T71" fmla="*/ 4743 h 11325"/>
                <a:gd name="T72" fmla="*/ 656 w 11184"/>
                <a:gd name="T73" fmla="*/ 5069 h 11325"/>
                <a:gd name="T74" fmla="*/ 9218 w 11184"/>
                <a:gd name="T75" fmla="*/ 8019 h 11325"/>
                <a:gd name="T76" fmla="*/ 9218 w 11184"/>
                <a:gd name="T77" fmla="*/ 6707 h 11325"/>
                <a:gd name="T78" fmla="*/ 10528 w 11184"/>
                <a:gd name="T79" fmla="*/ 5397 h 11325"/>
                <a:gd name="T80" fmla="*/ 10528 w 11184"/>
                <a:gd name="T81" fmla="*/ 5069 h 11325"/>
                <a:gd name="T82" fmla="*/ 10192 w 11184"/>
                <a:gd name="T83" fmla="*/ 4743 h 11325"/>
                <a:gd name="T84" fmla="*/ 5912 w 11184"/>
                <a:gd name="T85" fmla="*/ 5803 h 11325"/>
                <a:gd name="T86" fmla="*/ 5912 w 11184"/>
                <a:gd name="T87" fmla="*/ 11325 h 11325"/>
                <a:gd name="T88" fmla="*/ 10192 w 11184"/>
                <a:gd name="T89" fmla="*/ 9993 h 11325"/>
                <a:gd name="T90" fmla="*/ 10520 w 11184"/>
                <a:gd name="T91" fmla="*/ 9665 h 11325"/>
                <a:gd name="T92" fmla="*/ 10520 w 11184"/>
                <a:gd name="T93" fmla="*/ 9325 h 11325"/>
                <a:gd name="T94" fmla="*/ 9218 w 11184"/>
                <a:gd name="T95" fmla="*/ 8019 h 1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84" h="11325">
                  <a:moveTo>
                    <a:pt x="7558" y="2125"/>
                  </a:moveTo>
                  <a:cubicBezTo>
                    <a:pt x="7560" y="1329"/>
                    <a:pt x="7082" y="611"/>
                    <a:pt x="6347" y="306"/>
                  </a:cubicBezTo>
                  <a:cubicBezTo>
                    <a:pt x="5613" y="0"/>
                    <a:pt x="4766" y="168"/>
                    <a:pt x="4203" y="729"/>
                  </a:cubicBezTo>
                  <a:cubicBezTo>
                    <a:pt x="3640" y="1291"/>
                    <a:pt x="3471" y="2137"/>
                    <a:pt x="3775" y="2872"/>
                  </a:cubicBezTo>
                  <a:cubicBezTo>
                    <a:pt x="4079" y="3608"/>
                    <a:pt x="4796" y="4087"/>
                    <a:pt x="5592" y="4087"/>
                  </a:cubicBezTo>
                  <a:cubicBezTo>
                    <a:pt x="6671" y="4075"/>
                    <a:pt x="7544" y="3204"/>
                    <a:pt x="7558" y="2125"/>
                  </a:cubicBezTo>
                  <a:close/>
                  <a:moveTo>
                    <a:pt x="6248" y="4087"/>
                  </a:moveTo>
                  <a:lnTo>
                    <a:pt x="4936" y="4087"/>
                  </a:lnTo>
                  <a:cubicBezTo>
                    <a:pt x="4479" y="4091"/>
                    <a:pt x="4029" y="4201"/>
                    <a:pt x="3622" y="4409"/>
                  </a:cubicBezTo>
                  <a:cubicBezTo>
                    <a:pt x="4311" y="4594"/>
                    <a:pt x="4973" y="4869"/>
                    <a:pt x="5592" y="5225"/>
                  </a:cubicBezTo>
                  <a:cubicBezTo>
                    <a:pt x="6211" y="4869"/>
                    <a:pt x="6873" y="4594"/>
                    <a:pt x="7562" y="4409"/>
                  </a:cubicBezTo>
                  <a:cubicBezTo>
                    <a:pt x="7155" y="4201"/>
                    <a:pt x="6705" y="4091"/>
                    <a:pt x="6248" y="4087"/>
                  </a:cubicBezTo>
                  <a:close/>
                  <a:moveTo>
                    <a:pt x="10528" y="6053"/>
                  </a:moveTo>
                  <a:cubicBezTo>
                    <a:pt x="10167" y="6053"/>
                    <a:pt x="9874" y="6346"/>
                    <a:pt x="9874" y="6707"/>
                  </a:cubicBezTo>
                  <a:lnTo>
                    <a:pt x="9874" y="8019"/>
                  </a:lnTo>
                  <a:cubicBezTo>
                    <a:pt x="9893" y="8367"/>
                    <a:pt x="10181" y="8639"/>
                    <a:pt x="10529" y="8639"/>
                  </a:cubicBezTo>
                  <a:cubicBezTo>
                    <a:pt x="10877" y="8639"/>
                    <a:pt x="11165" y="8367"/>
                    <a:pt x="11184" y="8019"/>
                  </a:cubicBezTo>
                  <a:lnTo>
                    <a:pt x="11184" y="6707"/>
                  </a:lnTo>
                  <a:cubicBezTo>
                    <a:pt x="11183" y="6345"/>
                    <a:pt x="10890" y="6053"/>
                    <a:pt x="10528" y="6053"/>
                  </a:cubicBezTo>
                  <a:close/>
                  <a:moveTo>
                    <a:pt x="1310" y="8019"/>
                  </a:moveTo>
                  <a:lnTo>
                    <a:pt x="1310" y="6707"/>
                  </a:lnTo>
                  <a:cubicBezTo>
                    <a:pt x="1291" y="6359"/>
                    <a:pt x="1003" y="6087"/>
                    <a:pt x="655" y="6087"/>
                  </a:cubicBezTo>
                  <a:cubicBezTo>
                    <a:pt x="307" y="6087"/>
                    <a:pt x="19" y="6359"/>
                    <a:pt x="0" y="6707"/>
                  </a:cubicBezTo>
                  <a:lnTo>
                    <a:pt x="0" y="8019"/>
                  </a:lnTo>
                  <a:cubicBezTo>
                    <a:pt x="19" y="8367"/>
                    <a:pt x="307" y="8639"/>
                    <a:pt x="655" y="8639"/>
                  </a:cubicBezTo>
                  <a:cubicBezTo>
                    <a:pt x="1003" y="8639"/>
                    <a:pt x="1291" y="8367"/>
                    <a:pt x="1310" y="8019"/>
                  </a:cubicBezTo>
                  <a:close/>
                  <a:moveTo>
                    <a:pt x="656" y="5069"/>
                  </a:moveTo>
                  <a:lnTo>
                    <a:pt x="656" y="5397"/>
                  </a:lnTo>
                  <a:cubicBezTo>
                    <a:pt x="1379" y="5398"/>
                    <a:pt x="1965" y="5984"/>
                    <a:pt x="1966" y="6707"/>
                  </a:cubicBezTo>
                  <a:lnTo>
                    <a:pt x="1966" y="8019"/>
                  </a:lnTo>
                  <a:cubicBezTo>
                    <a:pt x="1963" y="8740"/>
                    <a:pt x="1377" y="9324"/>
                    <a:pt x="656" y="9325"/>
                  </a:cubicBezTo>
                  <a:lnTo>
                    <a:pt x="656" y="9653"/>
                  </a:lnTo>
                  <a:cubicBezTo>
                    <a:pt x="654" y="9839"/>
                    <a:pt x="806" y="9990"/>
                    <a:pt x="992" y="9985"/>
                  </a:cubicBezTo>
                  <a:cubicBezTo>
                    <a:pt x="2670" y="9985"/>
                    <a:pt x="4014" y="10515"/>
                    <a:pt x="5272" y="11317"/>
                  </a:cubicBezTo>
                  <a:lnTo>
                    <a:pt x="5272" y="5803"/>
                  </a:lnTo>
                  <a:cubicBezTo>
                    <a:pt x="3992" y="5079"/>
                    <a:pt x="2642" y="4743"/>
                    <a:pt x="992" y="4743"/>
                  </a:cubicBezTo>
                  <a:cubicBezTo>
                    <a:pt x="808" y="4737"/>
                    <a:pt x="656" y="4885"/>
                    <a:pt x="656" y="5069"/>
                  </a:cubicBezTo>
                  <a:close/>
                  <a:moveTo>
                    <a:pt x="9218" y="8019"/>
                  </a:moveTo>
                  <a:lnTo>
                    <a:pt x="9218" y="6707"/>
                  </a:lnTo>
                  <a:cubicBezTo>
                    <a:pt x="9219" y="5984"/>
                    <a:pt x="9805" y="5398"/>
                    <a:pt x="10528" y="5397"/>
                  </a:cubicBezTo>
                  <a:lnTo>
                    <a:pt x="10528" y="5069"/>
                  </a:lnTo>
                  <a:cubicBezTo>
                    <a:pt x="10528" y="4885"/>
                    <a:pt x="10376" y="4737"/>
                    <a:pt x="10192" y="4743"/>
                  </a:cubicBezTo>
                  <a:cubicBezTo>
                    <a:pt x="8534" y="4743"/>
                    <a:pt x="7176" y="5079"/>
                    <a:pt x="5912" y="5803"/>
                  </a:cubicBezTo>
                  <a:lnTo>
                    <a:pt x="5912" y="11325"/>
                  </a:lnTo>
                  <a:cubicBezTo>
                    <a:pt x="7170" y="10525"/>
                    <a:pt x="8512" y="9993"/>
                    <a:pt x="10192" y="9993"/>
                  </a:cubicBezTo>
                  <a:cubicBezTo>
                    <a:pt x="10373" y="9993"/>
                    <a:pt x="10520" y="9846"/>
                    <a:pt x="10520" y="9665"/>
                  </a:cubicBezTo>
                  <a:lnTo>
                    <a:pt x="10520" y="9325"/>
                  </a:lnTo>
                  <a:cubicBezTo>
                    <a:pt x="9802" y="9320"/>
                    <a:pt x="9221" y="8737"/>
                    <a:pt x="9218" y="8019"/>
                  </a:cubicBezTo>
                  <a:close/>
                </a:path>
              </a:pathLst>
            </a:custGeom>
            <a:solidFill>
              <a:srgbClr val="5E7C51"/>
            </a:solidFill>
            <a:ln>
              <a:noFill/>
            </a:ln>
          </p:spPr>
        </p:sp>
        <p:sp>
          <p:nvSpPr>
            <p:cNvPr id="9" name="文本框 8"/>
            <p:cNvSpPr txBox="1"/>
            <p:nvPr/>
          </p:nvSpPr>
          <p:spPr>
            <a:xfrm>
              <a:off x="6390290" y="3577020"/>
              <a:ext cx="275371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三种肌组织的区别</a:t>
              </a:r>
              <a:endPara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肌组织概述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63625" y="1659890"/>
            <a:ext cx="3894455" cy="2285973"/>
            <a:chOff x="974931" y="2089679"/>
            <a:chExt cx="3958049" cy="2285702"/>
          </a:xfrm>
        </p:grpSpPr>
        <p:sp>
          <p:nvSpPr>
            <p:cNvPr id="47" name="文本框 46"/>
            <p:cNvSpPr txBox="1"/>
            <p:nvPr/>
          </p:nvSpPr>
          <p:spPr>
            <a:xfrm>
              <a:off x="974931" y="2089679"/>
              <a:ext cx="1995770" cy="5707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0" algn="l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 </a:t>
              </a:r>
              <a:r>
                <a:rPr lang="zh-CN" altLang="en-US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组成</a:t>
              </a:r>
              <a:endPara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974931" y="2899181"/>
              <a:ext cx="3958049" cy="14762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457200" algn="l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肌组织主要由肌细胞构成，肌细胞之间有少量的结缔组织以及丰富的血管、淋巴管和神经。</a:t>
              </a:r>
              <a:endPara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" name="图片 3" descr="src=http-%2F%2Finews.gtimg.com%2Fnewsapp_match%2F0%2F10516610178%2F0.jpg&amp;refer=http-%2F%2Finews.gtimg"/>
          <p:cNvPicPr>
            <a:picLocks noChangeAspect="1"/>
          </p:cNvPicPr>
          <p:nvPr/>
        </p:nvPicPr>
        <p:blipFill>
          <a:blip r:embed="rId1"/>
          <a:srcRect l="2573" t="4601" r="2410" b="5365"/>
          <a:stretch>
            <a:fillRect/>
          </a:stretch>
        </p:blipFill>
        <p:spPr>
          <a:xfrm>
            <a:off x="5046980" y="2192020"/>
            <a:ext cx="6259830" cy="32181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肌组织概述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74931" y="1550731"/>
            <a:ext cx="3958049" cy="3490940"/>
            <a:chOff x="974931" y="1550731"/>
            <a:chExt cx="3958049" cy="3490940"/>
          </a:xfrm>
        </p:grpSpPr>
        <p:sp>
          <p:nvSpPr>
            <p:cNvPr id="47" name="文本框 46"/>
            <p:cNvSpPr txBox="1"/>
            <p:nvPr/>
          </p:nvSpPr>
          <p:spPr>
            <a:xfrm>
              <a:off x="974931" y="1550731"/>
              <a:ext cx="1995770" cy="5256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0" algn="l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 </a:t>
              </a:r>
              <a:r>
                <a:rPr lang="zh-CN" altLang="en-US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形态</a:t>
              </a:r>
              <a:endPara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974931" y="2251484"/>
              <a:ext cx="3958049" cy="27901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SzTx/>
                <a:buFont typeface="Wingdings" panose="05000000000000000000" pitchFamily="2" charset="2"/>
                <a:buChar char="n"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rgbClr val="5E7C5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肌细胞细而长呈纤维状，故又称肌纤维。</a:t>
              </a:r>
              <a:endPara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marR="0" lvl="0" indent="-342900" algn="l" defTabSz="914400" rtl="0" eaLnBrk="1" fontAlgn="base" latinLnBrk="0" hangingPunct="1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SzTx/>
                <a:buFont typeface="Wingdings" panose="05000000000000000000" pitchFamily="2" charset="2"/>
                <a:buChar char="n"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rgbClr val="5E7C5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肌细胞的细胞膜称为肌膜。</a:t>
              </a:r>
              <a:endPara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marR="0" lvl="0" indent="-342900" algn="l" defTabSz="914400" rtl="0" eaLnBrk="1" fontAlgn="base" latinLnBrk="0" hangingPunct="1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SzTx/>
                <a:buFont typeface="Wingdings" panose="05000000000000000000" pitchFamily="2" charset="2"/>
                <a:buChar char="n"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rgbClr val="5E7C5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细胞质称为肌浆，肌浆内含有大量肌原纤维，是肌纤维收缩、舒张的主要物质基础。</a:t>
              </a:r>
              <a:endPara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162544" y="1187857"/>
            <a:ext cx="4806950" cy="4917440"/>
            <a:chOff x="10853" y="2281"/>
            <a:chExt cx="7570" cy="7744"/>
          </a:xfrm>
        </p:grpSpPr>
        <p:grpSp>
          <p:nvGrpSpPr>
            <p:cNvPr id="63" name="组合 62"/>
            <p:cNvGrpSpPr/>
            <p:nvPr/>
          </p:nvGrpSpPr>
          <p:grpSpPr>
            <a:xfrm>
              <a:off x="10853" y="2281"/>
              <a:ext cx="7512" cy="7744"/>
              <a:chOff x="11204" y="2080"/>
              <a:chExt cx="7512" cy="8094"/>
            </a:xfrm>
          </p:grpSpPr>
          <p:pic>
            <p:nvPicPr>
              <p:cNvPr id="70" name="图片 194568" descr="F:/whole/image/7z/7-1.jpg"/>
              <p:cNvPicPr>
                <a:picLocks noChangeAspect="1"/>
              </p:cNvPicPr>
              <p:nvPr/>
            </p:nvPicPr>
            <p:blipFill>
              <a:blip r:embed="rId1" r:link="rId2"/>
              <a:srcRect b="27437"/>
              <a:stretch>
                <a:fillRect/>
              </a:stretch>
            </p:blipFill>
            <p:spPr>
              <a:xfrm>
                <a:off x="11204" y="2080"/>
                <a:ext cx="7513" cy="809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71" name="梯形 70"/>
              <p:cNvSpPr/>
              <p:nvPr/>
            </p:nvSpPr>
            <p:spPr>
              <a:xfrm rot="5220000">
                <a:off x="14864" y="7629"/>
                <a:ext cx="1020" cy="772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14567" y="2524"/>
                <a:ext cx="926" cy="6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17171" y="5999"/>
                <a:ext cx="926" cy="6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14567" y="3411"/>
                <a:ext cx="926" cy="6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矩形 74"/>
              <p:cNvSpPr/>
              <p:nvPr/>
            </p:nvSpPr>
            <p:spPr>
              <a:xfrm>
                <a:off x="17171" y="7221"/>
                <a:ext cx="1404" cy="6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16786" y="8658"/>
                <a:ext cx="1407" cy="6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13775" y="2625"/>
              <a:ext cx="4649" cy="5541"/>
              <a:chOff x="4511" y="2865"/>
              <a:chExt cx="4649" cy="5541"/>
            </a:xfrm>
          </p:grpSpPr>
          <p:sp>
            <p:nvSpPr>
              <p:cNvPr id="65" name="文本框 64"/>
              <p:cNvSpPr txBox="1"/>
              <p:nvPr/>
            </p:nvSpPr>
            <p:spPr>
              <a:xfrm>
                <a:off x="4682" y="2865"/>
                <a:ext cx="132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/>
                  <a:t>韧带</a:t>
                </a:r>
                <a:endParaRPr lang="zh-CN" altLang="en-US"/>
              </a:p>
            </p:txBody>
          </p:sp>
          <p:sp>
            <p:nvSpPr>
              <p:cNvPr id="66" name="文本框 65"/>
              <p:cNvSpPr txBox="1"/>
              <p:nvPr/>
            </p:nvSpPr>
            <p:spPr>
              <a:xfrm>
                <a:off x="4681" y="3752"/>
                <a:ext cx="180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/>
                  <a:t>肌筋膜</a:t>
                </a:r>
                <a:endParaRPr lang="zh-CN" altLang="en-US"/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7354" y="6399"/>
                <a:ext cx="180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/>
                  <a:t>肌束</a:t>
                </a:r>
                <a:endParaRPr lang="zh-CN" altLang="en-US"/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4511" y="7826"/>
                <a:ext cx="180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/>
                  <a:t>肌细胞</a:t>
                </a:r>
                <a:endParaRPr lang="en-US" altLang="zh-CN"/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7354" y="7621"/>
                <a:ext cx="180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/>
                  <a:t>肌原纤维</a:t>
                </a:r>
                <a:endParaRPr lang="zh-CN" altLang="en-US" dirty="0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肌组织概述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25811" y="1098787"/>
            <a:ext cx="1995770" cy="525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algn="l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分类</a:t>
            </a:r>
            <a:endParaRPr lang="zh-CN" altLang="en-US" sz="2400" b="1" dirty="0">
              <a:solidFill>
                <a:srgbClr val="5E7C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458347" y="1491615"/>
            <a:ext cx="7703820" cy="4899660"/>
            <a:chOff x="3606" y="1171"/>
            <a:chExt cx="12132" cy="7716"/>
          </a:xfrm>
        </p:grpSpPr>
        <p:pic>
          <p:nvPicPr>
            <p:cNvPr id="21" name="图片 20" descr="VCG211235498340"/>
            <p:cNvPicPr>
              <a:picLocks noChangeAspect="1"/>
            </p:cNvPicPr>
            <p:nvPr/>
          </p:nvPicPr>
          <p:blipFill>
            <a:blip r:embed="rId1"/>
            <a:srcRect t="3825" b="31875"/>
            <a:stretch>
              <a:fillRect/>
            </a:stretch>
          </p:blipFill>
          <p:spPr>
            <a:xfrm>
              <a:off x="5191" y="1171"/>
              <a:ext cx="8475" cy="771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22" name="文本框 21"/>
            <p:cNvSpPr txBox="1"/>
            <p:nvPr/>
          </p:nvSpPr>
          <p:spPr>
            <a:xfrm>
              <a:off x="13933" y="3777"/>
              <a:ext cx="1805" cy="78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R="0" lvl="0" indent="0" algn="ctr" defTabSz="914400" rtl="0" eaLnBrk="1" fontAlgn="base" latinLnBrk="0" hangingPunct="1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骨骼肌 </a:t>
              </a:r>
              <a:r>
                <a:rPr lang="zh-CN" altLang="en-US" dirty="0">
                  <a:solidFill>
                    <a:srgbClr val="3366FF"/>
                  </a:solidFill>
                  <a:latin typeface="+mn-ea"/>
                  <a:sym typeface="+mn-ea"/>
                </a:rPr>
                <a:t> </a:t>
              </a:r>
              <a:endParaRPr lang="zh-CN" altLang="en-US" dirty="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3798" y="6017"/>
              <a:ext cx="1805" cy="78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R="0" lvl="0" indent="0" algn="l" defTabSz="914400" rtl="0" eaLnBrk="1" fontAlgn="base" latinLnBrk="0" hangingPunct="1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noProof="0" dirty="0">
                  <a:ln>
                    <a:noFill/>
                  </a:ln>
                  <a:effectLst/>
                  <a:uLnTx/>
                  <a:uFillTx/>
                  <a:latin typeface="+mn-ea"/>
                  <a:sym typeface="+mn-ea"/>
                </a:rPr>
                <a:t> </a:t>
              </a:r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平滑肌</a:t>
              </a:r>
              <a:r>
                <a:rPr lang="en-US" altLang="zh-CN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 </a:t>
              </a:r>
              <a:endParaRPr lang="zh-CN" altLang="en-US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606" y="3859"/>
              <a:ext cx="1318" cy="78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R="0" lvl="0" indent="0" algn="l" defTabSz="914400" rtl="0" eaLnBrk="1" fontAlgn="base" latinLnBrk="0" hangingPunct="1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rgbClr val="5E7C5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 心肌     </a:t>
              </a:r>
              <a:endParaRPr lang="zh-CN" altLang="en-US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骨骼肌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25810" y="1098787"/>
            <a:ext cx="6096000" cy="1100823"/>
            <a:chOff x="725810" y="1098787"/>
            <a:chExt cx="6096000" cy="1100823"/>
          </a:xfrm>
        </p:grpSpPr>
        <p:sp>
          <p:nvSpPr>
            <p:cNvPr id="47" name="文本框 46"/>
            <p:cNvSpPr txBox="1"/>
            <p:nvPr/>
          </p:nvSpPr>
          <p:spPr>
            <a:xfrm>
              <a:off x="725810" y="1098787"/>
              <a:ext cx="2931789" cy="5256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0" algn="l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 </a:t>
              </a:r>
              <a:r>
                <a:rPr lang="zh-CN" altLang="en-US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组成及分布</a:t>
              </a:r>
              <a:endPara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25810" y="1699986"/>
              <a:ext cx="6096000" cy="4996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indent="4572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1200"/>
                </a:spcAft>
                <a:buClr>
                  <a:srgbClr val="FF0000"/>
                </a:buClr>
                <a:defRPr/>
              </a:pPr>
              <a:r>
                <a:rPr lang="zh-CN" altLang="en-US" sz="2000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由骨骼肌纤维组成，一般借肌腱附着在骨骼上。</a:t>
              </a:r>
              <a:endPara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" name="Picture 2" descr="1"/>
          <p:cNvPicPr>
            <a:picLocks noChangeAspect="1"/>
          </p:cNvPicPr>
          <p:nvPr/>
        </p:nvPicPr>
        <p:blipFill>
          <a:blip r:embed="rId1"/>
          <a:srcRect l="30930" t="11615" r="42050" b="29112"/>
          <a:stretch>
            <a:fillRect/>
          </a:stretch>
        </p:blipFill>
        <p:spPr>
          <a:xfrm>
            <a:off x="6748834" y="2698750"/>
            <a:ext cx="2303463" cy="3816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23"/>
          <a:stretch>
            <a:fillRect/>
          </a:stretch>
        </p:blipFill>
        <p:spPr>
          <a:xfrm>
            <a:off x="3468942" y="2439063"/>
            <a:ext cx="2156059" cy="40760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骨骼肌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25810" y="1098787"/>
            <a:ext cx="10664240" cy="1100823"/>
            <a:chOff x="725810" y="1098787"/>
            <a:chExt cx="10664240" cy="1100823"/>
          </a:xfrm>
        </p:grpSpPr>
        <p:sp>
          <p:nvSpPr>
            <p:cNvPr id="47" name="文本框 46"/>
            <p:cNvSpPr txBox="1"/>
            <p:nvPr/>
          </p:nvSpPr>
          <p:spPr>
            <a:xfrm>
              <a:off x="725810" y="1098787"/>
              <a:ext cx="2931789" cy="5256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0" algn="l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 </a:t>
              </a:r>
              <a:r>
                <a:rPr lang="zh-CN" altLang="en-US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形态、结构</a:t>
              </a:r>
              <a:endPara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25810" y="1699986"/>
              <a:ext cx="10664240" cy="4996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4572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ts val="1200"/>
                </a:spcAft>
                <a:buClr>
                  <a:srgbClr val="FF0000"/>
                </a:buClr>
                <a:defRPr/>
              </a:pPr>
              <a:r>
                <a:rPr lang="zh-CN" altLang="en-US" sz="2000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骨骼肌呈长圆柱状，细胞核呈扁椭圆形，数目较多，约数十至数百个，位于肌膜下方。</a:t>
              </a:r>
              <a:endParaRPr lang="zh-CN" altLang="en-US" sz="2000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63342" y="2590523"/>
            <a:ext cx="4378223" cy="3516647"/>
            <a:chOff x="1263342" y="2590523"/>
            <a:chExt cx="4378223" cy="351664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63342" y="2590523"/>
              <a:ext cx="4378223" cy="292567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2" name="文本框 11"/>
            <p:cNvSpPr txBox="1"/>
            <p:nvPr/>
          </p:nvSpPr>
          <p:spPr>
            <a:xfrm>
              <a:off x="2410436" y="5707060"/>
              <a:ext cx="2084033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骨骼肌</a:t>
              </a:r>
              <a:r>
                <a:rPr lang="en-US" altLang="zh-CN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</a:t>
              </a:r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纵切面</a:t>
              </a:r>
              <a:r>
                <a:rPr lang="en-US" altLang="zh-CN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endParaRPr lang="en-US" altLang="zh-CN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550437" y="2592027"/>
            <a:ext cx="4599940" cy="3515143"/>
            <a:chOff x="6550437" y="2592027"/>
            <a:chExt cx="4599940" cy="3515143"/>
          </a:xfrm>
        </p:grpSpPr>
        <p:pic>
          <p:nvPicPr>
            <p:cNvPr id="6" name="图片 5" descr="图2-24 骨骼肌纤维光镜图（横切面）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50437" y="2592027"/>
              <a:ext cx="4599940" cy="292417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4" name="文本框 13"/>
            <p:cNvSpPr txBox="1"/>
            <p:nvPr/>
          </p:nvSpPr>
          <p:spPr>
            <a:xfrm>
              <a:off x="7921101" y="5707060"/>
              <a:ext cx="219056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骨骼肌</a:t>
              </a:r>
              <a:r>
                <a:rPr lang="en-US" altLang="zh-CN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</a:t>
              </a:r>
              <a:r>
                <a:rPr lang="zh-CN" altLang="en-US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横切面</a:t>
              </a:r>
              <a:r>
                <a:rPr lang="en-US" altLang="zh-CN" sz="20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endParaRPr lang="en-US" altLang="zh-CN" sz="20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4800" y="162580"/>
            <a:ext cx="283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骨骼肌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25810" y="1770359"/>
            <a:ext cx="4023743" cy="3210543"/>
            <a:chOff x="725810" y="1770359"/>
            <a:chExt cx="4023743" cy="3210543"/>
          </a:xfrm>
        </p:grpSpPr>
        <p:sp>
          <p:nvSpPr>
            <p:cNvPr id="47" name="文本框 46"/>
            <p:cNvSpPr txBox="1"/>
            <p:nvPr/>
          </p:nvSpPr>
          <p:spPr>
            <a:xfrm>
              <a:off x="725810" y="1770359"/>
              <a:ext cx="2931789" cy="5256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0" algn="l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 </a:t>
              </a:r>
              <a:r>
                <a:rPr lang="zh-CN" altLang="en-US" sz="2400" b="1" dirty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形态、结构</a:t>
              </a:r>
              <a:endParaRPr lang="zh-CN" altLang="en-US" sz="2400" b="1" dirty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25810" y="2735542"/>
              <a:ext cx="4023743" cy="22453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 algn="l" eaLnBrk="0" fontAlgn="base" hangingPunct="0">
                <a:lnSpc>
                  <a:spcPct val="150000"/>
                </a:lnSpc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n"/>
                <a:defRPr/>
              </a:pPr>
              <a:r>
                <a:rPr lang="zh-CN" altLang="en-US" sz="2000" noProof="0" dirty="0">
                  <a:ln>
                    <a:noFill/>
                  </a:ln>
                  <a:solidFill>
                    <a:srgbClr val="5E7C5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肌节=1/2 I带+A带+ 1/2 I带 </a:t>
              </a:r>
              <a:endParaRPr lang="zh-CN" altLang="en-US" sz="2000" b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algn="l" eaLnBrk="0" fontAlgn="base" hangingPunct="0">
                <a:lnSpc>
                  <a:spcPct val="150000"/>
                </a:lnSpc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n"/>
                <a:defRPr/>
              </a:pPr>
              <a:r>
                <a:rPr lang="zh-CN" altLang="en-US" sz="2000" noProof="0" dirty="0">
                  <a:ln>
                    <a:noFill/>
                  </a:ln>
                  <a:solidFill>
                    <a:srgbClr val="5E7C5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是骨骼肌肌纤维结构和功能的基本单位</a:t>
              </a:r>
              <a:endParaRPr lang="zh-CN" altLang="en-US" sz="2000" b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150000"/>
                </a:lnSpc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n"/>
                <a:defRPr/>
              </a:pP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E7C5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4095287" y="1342390"/>
            <a:ext cx="7961458" cy="5031513"/>
            <a:chOff x="1950" y="3156"/>
            <a:chExt cx="12001" cy="7560"/>
          </a:xfrm>
        </p:grpSpPr>
        <p:sp>
          <p:nvSpPr>
            <p:cNvPr id="73" name="文本框 72"/>
            <p:cNvSpPr txBox="1"/>
            <p:nvPr/>
          </p:nvSpPr>
          <p:spPr>
            <a:xfrm>
              <a:off x="5787" y="3987"/>
              <a:ext cx="2156" cy="5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rtlCol="0">
              <a:spAutoFit/>
            </a:bodyPr>
            <a:p>
              <a:r>
                <a:rPr lang="en-US" altLang="zh-CN" sz="2000" dirty="0"/>
                <a:t>     </a:t>
              </a:r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肌束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2743" y="5751"/>
              <a:ext cx="2122" cy="5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rtlCol="0">
              <a:spAutoFit/>
            </a:bodyPr>
            <a:p>
              <a:pPr algn="l">
                <a:buClrTx/>
                <a:buSzTx/>
                <a:buFontTx/>
              </a:pPr>
              <a:r>
                <a:rPr lang="en-US" altLang="zh-CN" dirty="0">
                  <a:solidFill>
                    <a:srgbClr val="5E7C51"/>
                  </a:solidFill>
                </a:rPr>
                <a:t>   </a:t>
              </a:r>
              <a:r>
                <a:rPr lang="zh-CN" altLang="en-US" sz="2000" dirty="0" smtClean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肌纤维</a:t>
              </a:r>
              <a:endParaRPr lang="zh-CN" altLang="en-US" sz="2000" dirty="0" smtClean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 rot="21427041">
              <a:off x="4272" y="6563"/>
              <a:ext cx="2682" cy="5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rtlCol="0">
              <a:spAutoFit/>
            </a:bodyPr>
            <a:p>
              <a:r>
                <a:rPr lang="en-US" altLang="zh-CN" dirty="0"/>
                <a:t>  </a:t>
              </a:r>
              <a:r>
                <a:rPr lang="en-US" altLang="zh-CN" dirty="0" smtClean="0"/>
                <a:t> </a:t>
              </a:r>
              <a:r>
                <a:rPr lang="zh-CN" altLang="en-US" sz="2000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明带（</a:t>
              </a:r>
              <a:r>
                <a:rPr lang="en-US" altLang="zh-CN" sz="2000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 I</a:t>
              </a:r>
              <a:r>
                <a:rPr lang="zh-CN" altLang="en-US" sz="2000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带）</a:t>
              </a:r>
              <a:endPara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 rot="21285392">
              <a:off x="6769" y="6660"/>
              <a:ext cx="2682" cy="5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p>
              <a:r>
                <a:rPr lang="en-US" altLang="zh-CN" dirty="0"/>
                <a:t>    </a:t>
              </a:r>
              <a:r>
                <a:rPr lang="zh-CN" altLang="en-US" sz="2000" dirty="0">
                  <a:latin typeface="宋体" panose="02010600030101010101" pitchFamily="2" charset="-122"/>
                  <a:ea typeface="宋体" panose="02010600030101010101" pitchFamily="2" charset="-122"/>
                </a:rPr>
                <a:t>暗</a:t>
              </a:r>
              <a:r>
                <a:rPr lang="zh-CN" altLang="en-US" sz="2000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带（</a:t>
              </a:r>
              <a:r>
                <a:rPr lang="en-US" altLang="zh-CN" sz="2000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A</a:t>
              </a:r>
              <a:r>
                <a:rPr lang="zh-CN" altLang="en-US" sz="2000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带）</a:t>
              </a:r>
              <a:endPara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9905" y="6076"/>
              <a:ext cx="1361" cy="5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p>
              <a:r>
                <a:rPr lang="en-US" altLang="zh-CN" sz="2000" dirty="0"/>
                <a:t>  </a:t>
              </a:r>
              <a:r>
                <a:rPr lang="en-US" altLang="zh-CN" sz="2000" dirty="0">
                  <a:latin typeface="宋体" panose="02010600030101010101" pitchFamily="2" charset="-122"/>
                  <a:ea typeface="宋体" panose="02010600030101010101" pitchFamily="2" charset="-122"/>
                </a:rPr>
                <a:t>Z</a:t>
              </a:r>
              <a:r>
                <a:rPr lang="zh-CN" altLang="en-US" sz="2000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线</a:t>
              </a:r>
              <a:endPara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8919" y="6175"/>
              <a:ext cx="1361" cy="5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rtlCol="0">
              <a:spAutoFit/>
            </a:bodyPr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Z</a:t>
              </a: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线</a:t>
              </a:r>
              <a:endPara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4552" y="6577"/>
              <a:ext cx="2122" cy="5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p>
              <a:pPr algn="l">
                <a:buClrTx/>
                <a:buSzTx/>
                <a:buFontTx/>
              </a:pP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明带（</a:t>
              </a: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</a:t>
              </a: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带）</a:t>
              </a:r>
              <a:endPara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6374" y="6476"/>
              <a:ext cx="2122" cy="5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rtlCol="0">
              <a:spAutoFit/>
            </a:bodyPr>
            <a:p>
              <a:pPr algn="l">
                <a:buClrTx/>
                <a:buSzTx/>
                <a:buFontTx/>
              </a:pP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暗带（</a:t>
              </a: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带）</a:t>
              </a:r>
              <a:endPara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1950" y="8201"/>
              <a:ext cx="2723" cy="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rtlCol="0">
              <a:spAutoFit/>
            </a:bodyPr>
            <a:p>
              <a:r>
                <a:rPr lang="en-US" altLang="zh-CN" dirty="0">
                  <a:solidFill>
                    <a:srgbClr val="5E7C51"/>
                  </a:solidFill>
                </a:rPr>
                <a:t>  </a:t>
              </a:r>
              <a:r>
                <a:rPr lang="zh-CN" altLang="en-US" sz="2000" dirty="0" smtClean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肌原纤维</a:t>
              </a:r>
              <a:endParaRPr lang="zh-CN" altLang="en-US" sz="2000" dirty="0" smtClean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2000" dirty="0">
                <a:solidFill>
                  <a:srgbClr val="5E7C5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endParaRPr lang="en-US" altLang="zh-CN" sz="2000" dirty="0">
                <a:solidFill>
                  <a:srgbClr val="5E7C5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6388" y="4155"/>
              <a:ext cx="2156" cy="5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p>
              <a:r>
                <a:rPr lang="en-US" altLang="zh-CN" sz="2000" dirty="0"/>
                <a:t>     </a:t>
              </a:r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肌束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3884" y="3156"/>
              <a:ext cx="10067" cy="7161"/>
              <a:chOff x="3884" y="3156"/>
              <a:chExt cx="10067" cy="7161"/>
            </a:xfrm>
          </p:grpSpPr>
          <p:grpSp>
            <p:nvGrpSpPr>
              <p:cNvPr id="79" name="组合 78"/>
              <p:cNvGrpSpPr/>
              <p:nvPr/>
            </p:nvGrpSpPr>
            <p:grpSpPr>
              <a:xfrm>
                <a:off x="3884" y="3156"/>
                <a:ext cx="10067" cy="7161"/>
                <a:chOff x="3436" y="2967"/>
                <a:chExt cx="10067" cy="7161"/>
              </a:xfrm>
            </p:grpSpPr>
            <p:grpSp>
              <p:nvGrpSpPr>
                <p:cNvPr id="72" name="组合 71"/>
                <p:cNvGrpSpPr/>
                <p:nvPr/>
              </p:nvGrpSpPr>
              <p:grpSpPr>
                <a:xfrm>
                  <a:off x="3436" y="2967"/>
                  <a:ext cx="10067" cy="7161"/>
                  <a:chOff x="3895" y="2909"/>
                  <a:chExt cx="10067" cy="7161"/>
                </a:xfrm>
              </p:grpSpPr>
              <p:grpSp>
                <p:nvGrpSpPr>
                  <p:cNvPr id="64" name="组合 63"/>
                  <p:cNvGrpSpPr/>
                  <p:nvPr/>
                </p:nvGrpSpPr>
                <p:grpSpPr>
                  <a:xfrm>
                    <a:off x="4552" y="2928"/>
                    <a:ext cx="9410" cy="7142"/>
                    <a:chOff x="2358414" y="-179339"/>
                    <a:chExt cx="9301480" cy="7059295"/>
                  </a:xfrm>
                </p:grpSpPr>
                <p:grpSp>
                  <p:nvGrpSpPr>
                    <p:cNvPr id="62" name="组合 61"/>
                    <p:cNvGrpSpPr/>
                    <p:nvPr/>
                  </p:nvGrpSpPr>
                  <p:grpSpPr>
                    <a:xfrm>
                      <a:off x="2358414" y="-179339"/>
                      <a:ext cx="9301480" cy="7059295"/>
                      <a:chOff x="2358414" y="-275592"/>
                      <a:chExt cx="9301480" cy="7059295"/>
                    </a:xfrm>
                  </p:grpSpPr>
                  <p:sp>
                    <p:nvSpPr>
                      <p:cNvPr id="11" name="平行四边形 10"/>
                      <p:cNvSpPr/>
                      <p:nvPr/>
                    </p:nvSpPr>
                    <p:spPr>
                      <a:xfrm>
                        <a:off x="2452644" y="246417"/>
                        <a:ext cx="8085836" cy="468000"/>
                      </a:xfrm>
                      <a:prstGeom prst="parallelogram">
                        <a:avLst/>
                      </a:prstGeom>
                      <a:solidFill>
                        <a:srgbClr val="0B78C3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3" name="平行四边形 12"/>
                      <p:cNvSpPr/>
                      <p:nvPr/>
                    </p:nvSpPr>
                    <p:spPr>
                      <a:xfrm>
                        <a:off x="9764879" y="336417"/>
                        <a:ext cx="1421600" cy="288000"/>
                      </a:xfrm>
                      <a:prstGeom prst="parallelogram">
                        <a:avLst/>
                      </a:prstGeom>
                      <a:solidFill>
                        <a:srgbClr val="02B0F2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grpSp>
                    <p:nvGrpSpPr>
                      <p:cNvPr id="28" name="组合 27"/>
                      <p:cNvGrpSpPr/>
                      <p:nvPr/>
                    </p:nvGrpSpPr>
                    <p:grpSpPr>
                      <a:xfrm>
                        <a:off x="2358414" y="-275592"/>
                        <a:ext cx="9301480" cy="7059295"/>
                        <a:chOff x="3013134" y="514985"/>
                        <a:chExt cx="9301480" cy="7059295"/>
                      </a:xfrm>
                    </p:grpSpPr>
                    <p:pic>
                      <p:nvPicPr>
                        <p:cNvPr id="14" name="图片 13" descr="图2-25 骨骼肌纤维逐级放大模式图"/>
                        <p:cNvPicPr>
                          <a:picLocks noChangeAspect="1"/>
                        </p:cNvPicPr>
                        <p:nvPr>
                          <p:custDataLst>
                            <p:tags r:id="rId1"/>
                          </p:custDataLst>
                        </p:nvPr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3013134" y="514985"/>
                          <a:ext cx="9301480" cy="705929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</p:pic>
                    <p:sp>
                      <p:nvSpPr>
                        <p:cNvPr id="27" name="圆角矩形 26"/>
                        <p:cNvSpPr/>
                        <p:nvPr/>
                      </p:nvSpPr>
                      <p:spPr>
                        <a:xfrm rot="20726662">
                          <a:off x="4727276" y="5906408"/>
                          <a:ext cx="4506783" cy="1270534"/>
                        </a:xfrm>
                        <a:prstGeom prst="roundRect">
                          <a:avLst/>
                        </a:prstGeom>
                        <a:solidFill>
                          <a:srgbClr val="FDFDFD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p>
                          <a:pPr algn="ctr"/>
                          <a:endParaRPr lang="zh-CN" altLang="en-US"/>
                        </a:p>
                      </p:txBody>
                    </p:sp>
                  </p:grpSp>
                  <p:sp>
                    <p:nvSpPr>
                      <p:cNvPr id="16" name="文本框 15"/>
                      <p:cNvSpPr txBox="1"/>
                      <p:nvPr/>
                    </p:nvSpPr>
                    <p:spPr>
                      <a:xfrm>
                        <a:off x="2358414" y="2882108"/>
                        <a:ext cx="1347312" cy="59222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square" rtlCol="0">
                        <a:spAutoFit/>
                      </a:bodyPr>
                      <a:p>
                        <a:r>
                          <a:rPr lang="en-US" altLang="zh-CN" dirty="0"/>
                          <a:t>   </a:t>
                        </a:r>
                        <a:r>
                          <a:rPr lang="zh-CN" altLang="en-US" sz="2000" dirty="0" smtClean="0">
                            <a:latin typeface="宋体" panose="02010600030101010101" pitchFamily="2" charset="-122"/>
                            <a:ea typeface="宋体" panose="02010600030101010101" pitchFamily="2" charset="-122"/>
                          </a:rPr>
                          <a:t> </a:t>
                        </a:r>
                        <a:endPara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9" name="文本框 18"/>
                      <p:cNvSpPr txBox="1"/>
                      <p:nvPr/>
                    </p:nvSpPr>
                    <p:spPr>
                      <a:xfrm rot="21427041">
                        <a:off x="3398282" y="3225292"/>
                        <a:ext cx="1257331" cy="59222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square" rtlCol="0">
                        <a:spAutoFit/>
                      </a:bodyPr>
                      <a:p>
                        <a:r>
                          <a:rPr lang="en-US" altLang="zh-CN" dirty="0"/>
                          <a:t>  </a:t>
                        </a:r>
                        <a:r>
                          <a:rPr lang="en-US" altLang="zh-CN" dirty="0" smtClean="0"/>
                          <a:t> </a:t>
                        </a:r>
                        <a:r>
                          <a:rPr lang="zh-CN" altLang="en-US" sz="2000" dirty="0" smtClean="0">
                            <a:latin typeface="宋体" panose="02010600030101010101" pitchFamily="2" charset="-122"/>
                            <a:ea typeface="宋体" panose="02010600030101010101" pitchFamily="2" charset="-122"/>
                          </a:rPr>
                          <a:t> </a:t>
                        </a:r>
                        <a:endPara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20" name="右中括号 19"/>
                      <p:cNvSpPr/>
                      <p:nvPr/>
                    </p:nvSpPr>
                    <p:spPr>
                      <a:xfrm rot="16020000">
                        <a:off x="4144100" y="3438470"/>
                        <a:ext cx="122044" cy="826838"/>
                      </a:xfrm>
                      <a:prstGeom prst="rightBracket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23" name="右中括号 22"/>
                      <p:cNvSpPr/>
                      <p:nvPr/>
                    </p:nvSpPr>
                    <p:spPr>
                      <a:xfrm rot="15840000">
                        <a:off x="5640608" y="2664237"/>
                        <a:ext cx="157334" cy="2094065"/>
                      </a:xfrm>
                      <a:prstGeom prst="rightBracket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30" name="直接连接符 29"/>
                      <p:cNvCxnSpPr/>
                      <p:nvPr/>
                    </p:nvCxnSpPr>
                    <p:spPr>
                      <a:xfrm>
                        <a:off x="4775978" y="282126"/>
                        <a:ext cx="278026" cy="559081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直接连接符 30"/>
                      <p:cNvCxnSpPr>
                        <a:endCxn id="16" idx="0"/>
                      </p:cNvCxnSpPr>
                      <p:nvPr/>
                    </p:nvCxnSpPr>
                    <p:spPr>
                      <a:xfrm flipH="1">
                        <a:off x="3032070" y="2338877"/>
                        <a:ext cx="139750" cy="543231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直接连接符 38"/>
                      <p:cNvCxnSpPr/>
                      <p:nvPr/>
                    </p:nvCxnSpPr>
                    <p:spPr>
                      <a:xfrm flipH="1">
                        <a:off x="3151165" y="5553943"/>
                        <a:ext cx="624712" cy="62071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直接连接符 40"/>
                      <p:cNvCxnSpPr/>
                      <p:nvPr/>
                    </p:nvCxnSpPr>
                    <p:spPr>
                      <a:xfrm flipV="1">
                        <a:off x="6963890" y="3161999"/>
                        <a:ext cx="243038" cy="425008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3" name="文本框 42"/>
                      <p:cNvSpPr txBox="1"/>
                      <p:nvPr/>
                    </p:nvSpPr>
                    <p:spPr>
                      <a:xfrm>
                        <a:off x="10924474" y="2966334"/>
                        <a:ext cx="602965" cy="59222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square" rtlCol="0">
                        <a:spAutoFit/>
                      </a:bodyPr>
                      <a:p>
                        <a:r>
                          <a:rPr lang="en-US" altLang="zh-CN" sz="2000" dirty="0"/>
                          <a:t>  </a:t>
                        </a:r>
                        <a:r>
                          <a:rPr lang="en-US" altLang="zh-CN" sz="2000" dirty="0">
                            <a:latin typeface="宋体" panose="02010600030101010101" pitchFamily="2" charset="-122"/>
                            <a:ea typeface="宋体" panose="02010600030101010101" pitchFamily="2" charset="-122"/>
                          </a:rPr>
                          <a:t> </a:t>
                        </a:r>
                        <a:endParaRPr lang="zh-CN" altLang="en-US" sz="2000" dirty="0">
                          <a:latin typeface="宋体" panose="02010600030101010101" pitchFamily="2" charset="-122"/>
                          <a:ea typeface="宋体" panose="02010600030101010101" pitchFamily="2" charset="-122"/>
                        </a:endParaRPr>
                      </a:p>
                    </p:txBody>
                  </p:sp>
                  <p:cxnSp>
                    <p:nvCxnSpPr>
                      <p:cNvPr id="46" name="直接连接符 45"/>
                      <p:cNvCxnSpPr/>
                      <p:nvPr/>
                    </p:nvCxnSpPr>
                    <p:spPr>
                      <a:xfrm>
                        <a:off x="5916615" y="5142101"/>
                        <a:ext cx="215550" cy="360114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4" name="直接连接符 53"/>
                      <p:cNvCxnSpPr/>
                      <p:nvPr/>
                    </p:nvCxnSpPr>
                    <p:spPr>
                      <a:xfrm>
                        <a:off x="4492464" y="5439654"/>
                        <a:ext cx="0" cy="724007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5" name="直接连接符 54"/>
                      <p:cNvCxnSpPr/>
                      <p:nvPr/>
                    </p:nvCxnSpPr>
                    <p:spPr>
                      <a:xfrm>
                        <a:off x="7379706" y="4692088"/>
                        <a:ext cx="41372" cy="1471573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8" name="直接连接符 57"/>
                      <p:cNvCxnSpPr/>
                      <p:nvPr/>
                    </p:nvCxnSpPr>
                    <p:spPr>
                      <a:xfrm>
                        <a:off x="4492464" y="6163661"/>
                        <a:ext cx="2928614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63" name="矩形 62"/>
                    <p:cNvSpPr/>
                    <p:nvPr/>
                  </p:nvSpPr>
                  <p:spPr>
                    <a:xfrm>
                      <a:off x="7084194" y="6381549"/>
                      <a:ext cx="3840480" cy="476451"/>
                    </a:xfrm>
                    <a:prstGeom prst="rect">
                      <a:avLst/>
                    </a:prstGeom>
                    <a:solidFill>
                      <a:srgbClr val="FDFDFD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24" name="矩形 23"/>
                  <p:cNvSpPr/>
                  <p:nvPr/>
                </p:nvSpPr>
                <p:spPr>
                  <a:xfrm>
                    <a:off x="6673" y="4070"/>
                    <a:ext cx="1301" cy="344"/>
                  </a:xfrm>
                  <a:prstGeom prst="rect">
                    <a:avLst/>
                  </a:prstGeom>
                  <a:solidFill>
                    <a:srgbClr val="FDFD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5" name="矩形 24"/>
                  <p:cNvSpPr/>
                  <p:nvPr/>
                </p:nvSpPr>
                <p:spPr>
                  <a:xfrm>
                    <a:off x="7427" y="9635"/>
                    <a:ext cx="2205" cy="413"/>
                  </a:xfrm>
                  <a:prstGeom prst="rect">
                    <a:avLst/>
                  </a:prstGeom>
                  <a:solidFill>
                    <a:srgbClr val="FDFD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6" name="矩形 25"/>
                  <p:cNvSpPr/>
                  <p:nvPr/>
                </p:nvSpPr>
                <p:spPr>
                  <a:xfrm>
                    <a:off x="4684" y="9443"/>
                    <a:ext cx="1818" cy="605"/>
                  </a:xfrm>
                  <a:prstGeom prst="rect">
                    <a:avLst/>
                  </a:prstGeom>
                  <a:solidFill>
                    <a:srgbClr val="FDFD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36" name="组合 35"/>
                  <p:cNvGrpSpPr/>
                  <p:nvPr/>
                </p:nvGrpSpPr>
                <p:grpSpPr>
                  <a:xfrm>
                    <a:off x="3895" y="2909"/>
                    <a:ext cx="10048" cy="7142"/>
                    <a:chOff x="1727903" y="-179339"/>
                    <a:chExt cx="9931991" cy="7059295"/>
                  </a:xfrm>
                </p:grpSpPr>
                <p:grpSp>
                  <p:nvGrpSpPr>
                    <p:cNvPr id="37" name="组合 36"/>
                    <p:cNvGrpSpPr/>
                    <p:nvPr/>
                  </p:nvGrpSpPr>
                  <p:grpSpPr>
                    <a:xfrm>
                      <a:off x="1727903" y="-179339"/>
                      <a:ext cx="9931991" cy="7059295"/>
                      <a:chOff x="1727903" y="-275592"/>
                      <a:chExt cx="9931991" cy="7059295"/>
                    </a:xfrm>
                  </p:grpSpPr>
                  <p:sp>
                    <p:nvSpPr>
                      <p:cNvPr id="38" name="平行四边形 37"/>
                      <p:cNvSpPr/>
                      <p:nvPr/>
                    </p:nvSpPr>
                    <p:spPr>
                      <a:xfrm>
                        <a:off x="2452644" y="246417"/>
                        <a:ext cx="8085836" cy="468000"/>
                      </a:xfrm>
                      <a:prstGeom prst="parallelogram">
                        <a:avLst/>
                      </a:prstGeom>
                      <a:solidFill>
                        <a:srgbClr val="0B78C3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40" name="平行四边形 39"/>
                      <p:cNvSpPr/>
                      <p:nvPr/>
                    </p:nvSpPr>
                    <p:spPr>
                      <a:xfrm>
                        <a:off x="9764879" y="336417"/>
                        <a:ext cx="1421600" cy="288000"/>
                      </a:xfrm>
                      <a:prstGeom prst="parallelogram">
                        <a:avLst/>
                      </a:prstGeom>
                      <a:solidFill>
                        <a:srgbClr val="02B0F2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grpSp>
                    <p:nvGrpSpPr>
                      <p:cNvPr id="42" name="组合 41"/>
                      <p:cNvGrpSpPr/>
                      <p:nvPr/>
                    </p:nvGrpSpPr>
                    <p:grpSpPr>
                      <a:xfrm>
                        <a:off x="2358414" y="-275592"/>
                        <a:ext cx="9301480" cy="7059295"/>
                        <a:chOff x="3013134" y="514985"/>
                        <a:chExt cx="9301480" cy="7059295"/>
                      </a:xfrm>
                    </p:grpSpPr>
                    <p:pic>
                      <p:nvPicPr>
                        <p:cNvPr id="6" name="图片 5" descr="图2-25 骨骼肌纤维逐级放大模式图"/>
                        <p:cNvPicPr>
                          <a:picLocks noChangeAspect="1"/>
                        </p:cNvPicPr>
                        <p:nvPr>
                          <p:custDataLst>
                            <p:tags r:id="rId3"/>
                          </p:custDataLst>
                        </p:nvPr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3013134" y="514985"/>
                          <a:ext cx="9301480" cy="705929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</p:pic>
                    <p:sp>
                      <p:nvSpPr>
                        <p:cNvPr id="45" name="圆角矩形 44"/>
                        <p:cNvSpPr/>
                        <p:nvPr/>
                      </p:nvSpPr>
                      <p:spPr>
                        <a:xfrm rot="20726662">
                          <a:off x="4727276" y="5906408"/>
                          <a:ext cx="4506783" cy="1270534"/>
                        </a:xfrm>
                        <a:prstGeom prst="roundRect">
                          <a:avLst/>
                        </a:prstGeom>
                        <a:solidFill>
                          <a:srgbClr val="FDFDFD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p>
                          <a:pPr algn="ctr"/>
                          <a:endParaRPr lang="zh-CN" altLang="en-US"/>
                        </a:p>
                      </p:txBody>
                    </p:sp>
                  </p:grpSp>
                  <p:sp>
                    <p:nvSpPr>
                      <p:cNvPr id="48" name="文本框 47"/>
                      <p:cNvSpPr txBox="1"/>
                      <p:nvPr/>
                    </p:nvSpPr>
                    <p:spPr>
                      <a:xfrm>
                        <a:off x="2358414" y="2882108"/>
                        <a:ext cx="1347312" cy="59222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square" rtlCol="0">
                        <a:spAutoFit/>
                      </a:bodyPr>
                      <a:p>
                        <a:r>
                          <a:rPr lang="en-US" altLang="zh-CN" dirty="0"/>
                          <a:t>   </a:t>
                        </a:r>
                        <a:r>
                          <a:rPr lang="zh-CN" altLang="en-US" sz="2000" dirty="0" smtClean="0">
                            <a:latin typeface="宋体" panose="02010600030101010101" pitchFamily="2" charset="-122"/>
                            <a:ea typeface="宋体" panose="02010600030101010101" pitchFamily="2" charset="-122"/>
                          </a:rPr>
                          <a:t> </a:t>
                        </a:r>
                        <a:endPara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9" name="文本框 48"/>
                      <p:cNvSpPr txBox="1"/>
                      <p:nvPr/>
                    </p:nvSpPr>
                    <p:spPr>
                      <a:xfrm rot="21427041">
                        <a:off x="3398282" y="3225292"/>
                        <a:ext cx="1257331" cy="59222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square" rtlCol="0">
                        <a:spAutoFit/>
                      </a:bodyPr>
                      <a:p>
                        <a:r>
                          <a:rPr lang="en-US" altLang="zh-CN" dirty="0"/>
                          <a:t>  </a:t>
                        </a:r>
                        <a:r>
                          <a:rPr lang="en-US" altLang="zh-CN" dirty="0" smtClean="0"/>
                          <a:t> </a:t>
                        </a:r>
                        <a:r>
                          <a:rPr lang="zh-CN" altLang="en-US" sz="2000" dirty="0" smtClean="0">
                            <a:latin typeface="宋体" panose="02010600030101010101" pitchFamily="2" charset="-122"/>
                            <a:ea typeface="宋体" panose="02010600030101010101" pitchFamily="2" charset="-122"/>
                          </a:rPr>
                          <a:t> </a:t>
                        </a:r>
                        <a:endPara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50" name="右中括号 49"/>
                      <p:cNvSpPr/>
                      <p:nvPr/>
                    </p:nvSpPr>
                    <p:spPr>
                      <a:xfrm rot="16020000">
                        <a:off x="4144100" y="3438470"/>
                        <a:ext cx="122044" cy="826838"/>
                      </a:xfrm>
                      <a:prstGeom prst="rightBracket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51" name="右中括号 50"/>
                      <p:cNvSpPr/>
                      <p:nvPr/>
                    </p:nvSpPr>
                    <p:spPr>
                      <a:xfrm rot="15840000">
                        <a:off x="5640608" y="2664237"/>
                        <a:ext cx="157334" cy="2094065"/>
                      </a:xfrm>
                      <a:prstGeom prst="rightBracket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52" name="直接连接符 51"/>
                      <p:cNvCxnSpPr/>
                      <p:nvPr/>
                    </p:nvCxnSpPr>
                    <p:spPr>
                      <a:xfrm>
                        <a:off x="4775978" y="282126"/>
                        <a:ext cx="278026" cy="559081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3" name="直接连接符 52"/>
                      <p:cNvCxnSpPr/>
                      <p:nvPr/>
                    </p:nvCxnSpPr>
                    <p:spPr>
                      <a:xfrm flipH="1">
                        <a:off x="2150836" y="2338704"/>
                        <a:ext cx="1251400" cy="204597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6" name="直接连接符 55"/>
                      <p:cNvCxnSpPr/>
                      <p:nvPr/>
                    </p:nvCxnSpPr>
                    <p:spPr>
                      <a:xfrm flipH="1" flipV="1">
                        <a:off x="1727903" y="5003647"/>
                        <a:ext cx="1039049" cy="7544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7" name="直接连接符 56"/>
                      <p:cNvCxnSpPr/>
                      <p:nvPr/>
                    </p:nvCxnSpPr>
                    <p:spPr>
                      <a:xfrm flipV="1">
                        <a:off x="6963890" y="3161999"/>
                        <a:ext cx="243038" cy="425008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0" name="文本框 59"/>
                      <p:cNvSpPr txBox="1"/>
                      <p:nvPr/>
                    </p:nvSpPr>
                    <p:spPr>
                      <a:xfrm>
                        <a:off x="10924474" y="2966334"/>
                        <a:ext cx="602965" cy="59222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square" rtlCol="0">
                        <a:spAutoFit/>
                      </a:bodyPr>
                      <a:p>
                        <a:r>
                          <a:rPr lang="en-US" altLang="zh-CN" sz="2000" dirty="0"/>
                          <a:t>  </a:t>
                        </a:r>
                        <a:r>
                          <a:rPr lang="en-US" altLang="zh-CN" sz="2000" dirty="0">
                            <a:latin typeface="宋体" panose="02010600030101010101" pitchFamily="2" charset="-122"/>
                            <a:ea typeface="宋体" panose="02010600030101010101" pitchFamily="2" charset="-122"/>
                          </a:rPr>
                          <a:t> </a:t>
                        </a:r>
                        <a:endParaRPr lang="zh-CN" altLang="en-US" sz="2000" dirty="0">
                          <a:latin typeface="宋体" panose="02010600030101010101" pitchFamily="2" charset="-122"/>
                          <a:ea typeface="宋体" panose="02010600030101010101" pitchFamily="2" charset="-122"/>
                        </a:endParaRPr>
                      </a:p>
                    </p:txBody>
                  </p:sp>
                  <p:cxnSp>
                    <p:nvCxnSpPr>
                      <p:cNvPr id="61" name="直接连接符 60"/>
                      <p:cNvCxnSpPr/>
                      <p:nvPr/>
                    </p:nvCxnSpPr>
                    <p:spPr>
                      <a:xfrm>
                        <a:off x="5916615" y="5142101"/>
                        <a:ext cx="215550" cy="360114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5" name="直接连接符 64"/>
                      <p:cNvCxnSpPr/>
                      <p:nvPr/>
                    </p:nvCxnSpPr>
                    <p:spPr>
                      <a:xfrm>
                        <a:off x="4492464" y="5439654"/>
                        <a:ext cx="0" cy="724007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6" name="直接连接符 65"/>
                      <p:cNvCxnSpPr/>
                      <p:nvPr/>
                    </p:nvCxnSpPr>
                    <p:spPr>
                      <a:xfrm>
                        <a:off x="7379706" y="4692088"/>
                        <a:ext cx="41372" cy="1471573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直接连接符 66"/>
                      <p:cNvCxnSpPr/>
                      <p:nvPr/>
                    </p:nvCxnSpPr>
                    <p:spPr>
                      <a:xfrm>
                        <a:off x="4492464" y="6163661"/>
                        <a:ext cx="2928614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68" name="矩形 67"/>
                    <p:cNvSpPr/>
                    <p:nvPr/>
                  </p:nvSpPr>
                  <p:spPr>
                    <a:xfrm>
                      <a:off x="7084194" y="6381549"/>
                      <a:ext cx="3840480" cy="476451"/>
                    </a:xfrm>
                    <a:prstGeom prst="rect">
                      <a:avLst/>
                    </a:prstGeom>
                    <a:solidFill>
                      <a:srgbClr val="FDFDFD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69" name="矩形 68"/>
                  <p:cNvSpPr/>
                  <p:nvPr/>
                </p:nvSpPr>
                <p:spPr>
                  <a:xfrm>
                    <a:off x="6654" y="4051"/>
                    <a:ext cx="1301" cy="344"/>
                  </a:xfrm>
                  <a:prstGeom prst="rect">
                    <a:avLst/>
                  </a:prstGeom>
                  <a:solidFill>
                    <a:srgbClr val="FDFD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0" name="矩形 69"/>
                  <p:cNvSpPr/>
                  <p:nvPr/>
                </p:nvSpPr>
                <p:spPr>
                  <a:xfrm>
                    <a:off x="7408" y="9616"/>
                    <a:ext cx="2205" cy="413"/>
                  </a:xfrm>
                  <a:prstGeom prst="rect">
                    <a:avLst/>
                  </a:prstGeom>
                  <a:solidFill>
                    <a:srgbClr val="FDFD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1" name="矩形 70"/>
                  <p:cNvSpPr/>
                  <p:nvPr/>
                </p:nvSpPr>
                <p:spPr>
                  <a:xfrm>
                    <a:off x="4665" y="9424"/>
                    <a:ext cx="1818" cy="605"/>
                  </a:xfrm>
                  <a:prstGeom prst="rect">
                    <a:avLst/>
                  </a:prstGeom>
                  <a:solidFill>
                    <a:srgbClr val="FDFD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78" name="等腰三角形 77"/>
                <p:cNvSpPr/>
                <p:nvPr/>
              </p:nvSpPr>
              <p:spPr>
                <a:xfrm rot="480000">
                  <a:off x="4522" y="5667"/>
                  <a:ext cx="648" cy="537"/>
                </a:xfrm>
                <a:prstGeom prst="triangl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1" name="矩形 90"/>
              <p:cNvSpPr/>
              <p:nvPr/>
            </p:nvSpPr>
            <p:spPr>
              <a:xfrm rot="21180000">
                <a:off x="5185" y="9172"/>
                <a:ext cx="1166" cy="459"/>
              </a:xfrm>
              <a:prstGeom prst="rect">
                <a:avLst/>
              </a:prstGeom>
              <a:solidFill>
                <a:srgbClr val="FDFDF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93" name="文本框 92"/>
            <p:cNvSpPr txBox="1"/>
            <p:nvPr/>
          </p:nvSpPr>
          <p:spPr>
            <a:xfrm>
              <a:off x="6643" y="4175"/>
              <a:ext cx="2122" cy="5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rtlCol="0">
              <a:spAutoFit/>
            </a:bodyPr>
            <a:p>
              <a:pPr algn="l">
                <a:buClrTx/>
                <a:buSzTx/>
                <a:buFontTx/>
              </a:pPr>
              <a:r>
                <a:rPr lang="en-US" altLang="zh-CN" dirty="0">
                  <a:solidFill>
                    <a:srgbClr val="5E7C51"/>
                  </a:solidFill>
                </a:rPr>
                <a:t>   </a:t>
              </a:r>
              <a:r>
                <a:rPr lang="zh-CN" altLang="en-US" sz="2000" dirty="0" smtClean="0">
                  <a:solidFill>
                    <a:srgbClr val="5E7C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肌束</a:t>
              </a:r>
              <a:endParaRPr lang="zh-CN" altLang="en-US" sz="2000" dirty="0" smtClean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5275" y="6746"/>
              <a:ext cx="2122" cy="5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rtlCol="0">
              <a:spAutoFit/>
            </a:bodyPr>
            <a:p>
              <a:pPr algn="l">
                <a:buClrTx/>
                <a:buSzTx/>
                <a:buFontTx/>
              </a:pPr>
              <a:r>
                <a:rPr lang="en-US" altLang="zh-CN" sz="1600" dirty="0">
                  <a:solidFill>
                    <a:srgbClr val="5E7C51"/>
                  </a:solidFill>
                </a:rPr>
                <a:t> </a:t>
              </a:r>
              <a:r>
                <a:rPr lang="zh-CN" altLang="en-US" sz="1600" dirty="0">
                  <a:solidFill>
                    <a:srgbClr val="5E7C51"/>
                  </a:solidFill>
                </a:rPr>
                <a:t>明（</a:t>
              </a:r>
              <a:r>
                <a:rPr lang="en-US" altLang="zh-CN" sz="1600" dirty="0">
                  <a:solidFill>
                    <a:srgbClr val="5E7C51"/>
                  </a:solidFill>
                </a:rPr>
                <a:t>I</a:t>
              </a:r>
              <a:r>
                <a:rPr lang="zh-CN" altLang="en-US" sz="1600" dirty="0">
                  <a:solidFill>
                    <a:srgbClr val="5E7C51"/>
                  </a:solidFill>
                </a:rPr>
                <a:t>）带</a:t>
              </a:r>
              <a:endParaRPr lang="zh-CN" altLang="en-US" sz="1600" dirty="0" smtClean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6987" y="6558"/>
              <a:ext cx="2122" cy="5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rtlCol="0">
              <a:spAutoFit/>
            </a:bodyPr>
            <a:p>
              <a:pPr algn="l">
                <a:buClrTx/>
                <a:buSzTx/>
                <a:buFontTx/>
              </a:pPr>
              <a:r>
                <a:rPr lang="en-US" altLang="zh-CN" sz="1600" dirty="0">
                  <a:solidFill>
                    <a:srgbClr val="5E7C51"/>
                  </a:solidFill>
                </a:rPr>
                <a:t> </a:t>
              </a:r>
              <a:r>
                <a:rPr lang="zh-CN" altLang="en-US" sz="1600" dirty="0">
                  <a:solidFill>
                    <a:srgbClr val="5E7C51"/>
                  </a:solidFill>
                </a:rPr>
                <a:t>暗（</a:t>
              </a:r>
              <a:r>
                <a:rPr lang="en-US" altLang="zh-CN" sz="1600" dirty="0">
                  <a:solidFill>
                    <a:srgbClr val="5E7C51"/>
                  </a:solidFill>
                </a:rPr>
                <a:t>A</a:t>
              </a:r>
              <a:r>
                <a:rPr lang="zh-CN" altLang="en-US" sz="1600" dirty="0">
                  <a:solidFill>
                    <a:srgbClr val="5E7C51"/>
                  </a:solidFill>
                </a:rPr>
                <a:t>）带</a:t>
              </a:r>
              <a:endParaRPr lang="zh-CN" altLang="en-US" sz="1600" dirty="0" smtClean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9003" y="6215"/>
              <a:ext cx="1545" cy="5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rtlCol="0">
              <a:spAutoFit/>
            </a:bodyPr>
            <a:p>
              <a:pPr algn="l">
                <a:buClrTx/>
                <a:buSzTx/>
                <a:buFontTx/>
              </a:pPr>
              <a:r>
                <a:rPr lang="en-US" altLang="zh-CN" sz="1600" dirty="0">
                  <a:solidFill>
                    <a:srgbClr val="5E7C51"/>
                  </a:solidFill>
                </a:rPr>
                <a:t> Z</a:t>
              </a:r>
              <a:r>
                <a:rPr lang="zh-CN" altLang="en-US" sz="1600" dirty="0">
                  <a:solidFill>
                    <a:srgbClr val="5E7C51"/>
                  </a:solidFill>
                </a:rPr>
                <a:t>线</a:t>
              </a:r>
              <a:endParaRPr lang="zh-CN" altLang="en-US" sz="1600" dirty="0" smtClean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7783" y="8987"/>
              <a:ext cx="1545" cy="5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rtlCol="0">
              <a:spAutoFit/>
            </a:bodyPr>
            <a:p>
              <a:pPr algn="l">
                <a:buClrTx/>
                <a:buSzTx/>
                <a:buFontTx/>
              </a:pPr>
              <a:r>
                <a:rPr lang="en-US" altLang="zh-CN" sz="1600" dirty="0">
                  <a:solidFill>
                    <a:srgbClr val="5E7C51"/>
                  </a:solidFill>
                </a:rPr>
                <a:t>  M</a:t>
              </a:r>
              <a:r>
                <a:rPr lang="zh-CN" altLang="en-US" sz="1600" dirty="0">
                  <a:solidFill>
                    <a:srgbClr val="5E7C51"/>
                  </a:solidFill>
                </a:rPr>
                <a:t>线</a:t>
              </a:r>
              <a:endParaRPr lang="zh-CN" altLang="en-US" sz="1600" dirty="0" smtClean="0">
                <a:solidFill>
                  <a:srgbClr val="5E7C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7557" y="9701"/>
              <a:ext cx="1551" cy="10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rtlCol="0">
              <a:spAutoFit/>
            </a:bodyPr>
            <a:p>
              <a:r>
                <a:rPr lang="en-US" altLang="zh-CN" dirty="0">
                  <a:solidFill>
                    <a:srgbClr val="5E7C51"/>
                  </a:solidFill>
                </a:rPr>
                <a:t> </a:t>
              </a:r>
              <a:r>
                <a:rPr lang="zh-CN" altLang="en-US" dirty="0">
                  <a:solidFill>
                    <a:srgbClr val="5E7C51"/>
                  </a:solidFill>
                </a:rPr>
                <a:t>肌节</a:t>
              </a:r>
              <a:endParaRPr lang="en-US" altLang="zh-CN" sz="2000" dirty="0">
                <a:solidFill>
                  <a:srgbClr val="5E7C5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endParaRPr lang="en-US" altLang="zh-CN" sz="2000" dirty="0">
                <a:solidFill>
                  <a:srgbClr val="5E7C5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LIDE.ICON" val="#373730;"/>
</p:tagLst>
</file>

<file path=ppt/tags/tag2.xml><?xml version="1.0" encoding="utf-8"?>
<p:tagLst xmlns:p="http://schemas.openxmlformats.org/presentationml/2006/main">
  <p:tag name="KSO_WM_UNIT_PLACING_PICTURE_USER_VIEWPORT" val="{&quot;height&quot;:7863,&quot;width&quot;:10362}"/>
</p:tagLst>
</file>

<file path=ppt/tags/tag3.xml><?xml version="1.0" encoding="utf-8"?>
<p:tagLst xmlns:p="http://schemas.openxmlformats.org/presentationml/2006/main">
  <p:tag name="KSO_WM_UNIT_PLACING_PICTURE_USER_VIEWPORT" val="{&quot;height&quot;:7863,&quot;width&quot;:10362}"/>
</p:tagLst>
</file>

<file path=ppt/tags/tag4.xml><?xml version="1.0" encoding="utf-8"?>
<p:tagLst xmlns:p="http://schemas.openxmlformats.org/presentationml/2006/main">
  <p:tag name="KSO_WM_MEDIACOVER_FLAG" val="1"/>
  <p:tag name="KSO_WM_UNIT_MEDIACOVER_BTN_STATE" val="1"/>
  <p:tag name="KSO_WM_UNIT_MEDIACOVER_BTNRECT" val="4067*2095*879*879"/>
  <p:tag name="KSO_WM_UNIT_MEDIACOVER_STYLEID" val="1"/>
  <p:tag name="KSO_WM_UNIT_MEDIACOVER_TEXTSTATE" val="0"/>
  <p:tag name="KSO_WM_UNIT_MEDIACOVER_BTN_POS" val="c"/>
  <p:tag name="KSO_WM_UNIT_MEDIACOVER_BTN_STYLE" val="ee0bc779c1f3d7f3e90c96344320e69a"/>
  <p:tag name="KSO_WM_UNIT_MEDIACOVER_RGB" val="000000"/>
  <p:tag name="KSO_WM_UNIT_MEDIACOVER_TRANSPARENCY" val="0.5"/>
</p:tagLst>
</file>

<file path=ppt/tags/tag5.xml><?xml version="1.0" encoding="utf-8"?>
<p:tagLst xmlns:p="http://schemas.openxmlformats.org/presentationml/2006/main">
  <p:tag name="KSO_WM_UNIT_TABLE_BEAUTIFY" val="smartTable{efe8083e-7043-400d-9eac-3af85bddd59e}"/>
</p:tagLst>
</file>

<file path=ppt/tags/tag6.xml><?xml version="1.0" encoding="utf-8"?>
<p:tagLst xmlns:p="http://schemas.openxmlformats.org/presentationml/2006/main">
  <p:tag name="ISPRING_PRESENTATION_TITLE" val="PowerPoint 演示文稿"/>
  <p:tag name="ISPRING_SCORM_RATE_SLIDES" val="0"/>
  <p:tag name="ISPRING_SCORM_PASSING_SCORE" val="0.000000"/>
  <p:tag name="ISPRING_ULTRA_SCORM_COURSE_ID" val="5F3A0813-4F10-4288-9C44-6496E5EE8EEE"/>
  <p:tag name="ISPRINGONLINEFOLDERID" val="0"/>
  <p:tag name="ISPRINGONLINEFOLDERPATH" val="内容列表"/>
  <p:tag name="ISPRINGCLOUDFOLDERID" val="0"/>
  <p:tag name="ISPRINGCLOUDFOLDERPATH" val="资源库"/>
  <p:tag name="ISPRING_OUTPUT_FOLDER" val="E:\ppt\第三批02\127606"/>
  <p:tag name="ISPRING_FIRST_PUBLISH" val="1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LIDE.GUIDESSETTING" val="{&quot;Id&quot;:null,&quot;Name&quot;:&quot;窄&quot;,&quot;HeaderHeight&quot;:10.0,&quot;FooterHeight&quot;:5.0,&quot;SideMargin&quot;:2.5,&quot;TopMargin&quot;:0.0,&quot;BottomMargin&quot;:0.0,&quot;IntervalMargin&quot;:1.0,&quot;SettingType&quot;:&quot;System&quot;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1260</Words>
  <Application>WPS 演示</Application>
  <PresentationFormat>宽屏</PresentationFormat>
  <Paragraphs>243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Arial</vt:lpstr>
      <vt:lpstr>宋体</vt:lpstr>
      <vt:lpstr>Wingdings</vt:lpstr>
      <vt:lpstr>印品黑体</vt:lpstr>
      <vt:lpstr>黑体</vt:lpstr>
      <vt:lpstr>微软雅黑</vt:lpstr>
      <vt:lpstr>Times New Roman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zwj</dc:creator>
  <cp:lastModifiedBy>羚羊</cp:lastModifiedBy>
  <cp:revision>136</cp:revision>
  <dcterms:created xsi:type="dcterms:W3CDTF">2017-01-22T01:21:00Z</dcterms:created>
  <dcterms:modified xsi:type="dcterms:W3CDTF">2021-03-25T08:15:52Z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2052-11.1.0.10356</vt:lpwstr>
  </property>
  <property fmtid="{D5CDD505-2E9C-101B-9397-08002B2CF9AE}" pid="3" name="ICV">
    <vt:lpwstr>46EA89DCFD8A462EB6C581A043214B14</vt:lpwstr>
  </property>
</Properties>
</file>