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docProps/custom.xml" ContentType="application/vnd.openxmlformats-officedocument.custom-properti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257" r:id="rId2"/>
    <p:sldId id="335" r:id="rId3"/>
    <p:sldId id="334" r:id="rId4"/>
    <p:sldId id="347" r:id="rId5"/>
    <p:sldId id="284" r:id="rId6"/>
    <p:sldId id="338" r:id="rId7"/>
    <p:sldId id="360" r:id="rId8"/>
    <p:sldId id="328" r:id="rId9"/>
    <p:sldId id="329" r:id="rId10"/>
    <p:sldId id="331" r:id="rId11"/>
    <p:sldId id="332" r:id="rId12"/>
    <p:sldId id="333" r:id="rId13"/>
    <p:sldId id="337" r:id="rId14"/>
    <p:sldId id="361" r:id="rId15"/>
    <p:sldId id="362" r:id="rId16"/>
    <p:sldId id="363" r:id="rId17"/>
    <p:sldId id="259" r:id="rId18"/>
  </p:sldIdLst>
  <p:sldSz cx="12192000" cy="6858000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73">
          <p15:clr>
            <a:srgbClr val="A4A3A4"/>
          </p15:clr>
        </p15:guide>
        <p15:guide id="2" pos="3840">
          <p15:clr>
            <a:srgbClr val="A4A3A4"/>
          </p15:clr>
        </p15:guide>
        <p15:guide id="3" pos="192">
          <p15:clr>
            <a:srgbClr val="A4A3A4"/>
          </p15:clr>
        </p15:guide>
        <p15:guide id="4" pos="7488">
          <p15:clr>
            <a:srgbClr val="A4A3A4"/>
          </p15:clr>
        </p15:guide>
        <p15:guide id="5" orient="horz" pos="431">
          <p15:clr>
            <a:srgbClr val="A4A3A4"/>
          </p15:clr>
        </p15:guide>
        <p15:guide id="6" orient="horz" pos="4104">
          <p15:clr>
            <a:srgbClr val="A4A3A4"/>
          </p15:clr>
        </p15:guide>
        <p15:guide id="7" orient="horz" pos="402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5E7C51"/>
    <a:srgbClr val="658657"/>
    <a:srgbClr val="B7D632"/>
    <a:srgbClr val="435839"/>
    <a:srgbClr val="097AE6"/>
    <a:srgbClr val="28ABF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00" autoAdjust="0"/>
    <p:restoredTop sz="94607" autoAdjust="0"/>
  </p:normalViewPr>
  <p:slideViewPr>
    <p:cSldViewPr snapToGrid="0">
      <p:cViewPr varScale="1">
        <p:scale>
          <a:sx n="84" d="100"/>
          <a:sy n="84" d="100"/>
        </p:scale>
        <p:origin x="-774" y="-78"/>
      </p:cViewPr>
      <p:guideLst>
        <p:guide orient="horz" pos="2273"/>
        <p:guide orient="horz" pos="431"/>
        <p:guide orient="horz" pos="4104"/>
        <p:guide orient="horz" pos="4026"/>
        <p:guide pos="3840"/>
        <p:guide pos="192"/>
        <p:guide pos="748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fld id="{D66ECB1B-69EF-44BC-8C07-B488C6243285}" type="datetimeFigureOut">
              <a:rPr lang="zh-CN" altLang="en-US" smtClean="0"/>
              <a:pPr/>
              <a:t>2021/3/22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fld id="{E66821E7-C179-409D-91E2-ECC3BFEFC51F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印品黑体" panose="00000500000000000000" pitchFamily="2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印品黑体" panose="00000500000000000000" pitchFamily="2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印品黑体" panose="00000500000000000000" pitchFamily="2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印品黑体" panose="00000500000000000000" pitchFamily="2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印品黑体" panose="00000500000000000000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6821E7-C179-409D-91E2-ECC3BFEFC51F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6821E7-C179-409D-91E2-ECC3BFEFC51F}" type="slidenum">
              <a:rPr lang="zh-CN" altLang="en-US" smtClean="0"/>
              <a:pPr/>
              <a:t>14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6821E7-C179-409D-91E2-ECC3BFEFC51F}" type="slidenum">
              <a:rPr lang="zh-CN" altLang="en-US" smtClean="0"/>
              <a:pPr/>
              <a:t>15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6821E7-C179-409D-91E2-ECC3BFEFC51F}" type="slidenum">
              <a:rPr lang="zh-CN" altLang="en-US" smtClean="0"/>
              <a:pPr/>
              <a:t>16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6821E7-C179-409D-91E2-ECC3BFEFC51F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66821E7-C179-409D-91E2-ECC3BFEFC51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6821E7-C179-409D-91E2-ECC3BFEFC51F}" type="slidenum">
              <a:rPr lang="zh-CN" altLang="en-US" smtClean="0"/>
              <a:pPr/>
              <a:t>3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6821E7-C179-409D-91E2-ECC3BFEFC51F}" type="slidenum">
              <a:rPr lang="zh-CN" altLang="en-US" smtClean="0"/>
              <a:pPr/>
              <a:t>7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6821E7-C179-409D-91E2-ECC3BFEFC51F}" type="slidenum">
              <a:rPr lang="zh-CN" altLang="en-US" smtClean="0"/>
              <a:pPr/>
              <a:t>9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6821E7-C179-409D-91E2-ECC3BFEFC51F}" type="slidenum">
              <a:rPr lang="zh-CN" altLang="en-US" smtClean="0"/>
              <a:pPr/>
              <a:t>10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6821E7-C179-409D-91E2-ECC3BFEFC51F}" type="slidenum">
              <a:rPr lang="zh-CN" altLang="en-US" smtClean="0"/>
              <a:pPr/>
              <a:t>11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6821E7-C179-409D-91E2-ECC3BFEFC51F}" type="slidenum">
              <a:rPr lang="zh-CN" altLang="en-US" smtClean="0"/>
              <a:pPr/>
              <a:t>12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6821E7-C179-409D-91E2-ECC3BFEFC51F}" type="slidenum">
              <a:rPr lang="zh-CN" altLang="en-US" smtClean="0"/>
              <a:pPr/>
              <a:t>13</a:t>
            </a:fld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799" y="1919235"/>
            <a:ext cx="5359403" cy="4730890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-1434" y="769396"/>
            <a:ext cx="12193434" cy="5785968"/>
          </a:xfrm>
          <a:prstGeom prst="rect">
            <a:avLst/>
          </a:prstGeom>
          <a:solidFill>
            <a:srgbClr val="FFFFFF">
              <a:alpha val="65098"/>
            </a:srgb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0">
        <p14:flash/>
      </p:transition>
    </mc:Choice>
    <mc:Fallback>
      <p:transition spd="slow" advClick="0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0">
        <p14:flash/>
      </p:transition>
    </mc:Choice>
    <mc:Fallback>
      <p:transition spd="slow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0">
        <p14:flash/>
      </p:transition>
    </mc:Choice>
    <mc:Fallback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0">
        <p14:flash/>
      </p:transition>
    </mc:Choice>
    <mc:Fallback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E90B4-9B50-4DBB-B741-901628E14526}" type="datetimeFigureOut">
              <a:rPr lang="zh-CN" altLang="en-US" smtClean="0"/>
              <a:pPr/>
              <a:t>2021/3/22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039D9-FB12-43BB-878E-06DEBD8C072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0">
        <p14:flash/>
      </p:transition>
    </mc:Choice>
    <mc:Fallback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fld id="{D14E90B4-9B50-4DBB-B741-901628E14526}" type="datetimeFigureOut">
              <a:rPr lang="zh-CN" altLang="en-US" smtClean="0"/>
              <a:pPr/>
              <a:t>2021/3/22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fld id="{5B2039D9-FB12-43BB-878E-06DEBD8C072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7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434" y="0"/>
            <a:ext cx="12193434" cy="68580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 userDrawn="1"/>
        </p:nvPicPr>
        <p:blipFill rotWithShape="1">
          <a:blip r:embed="rId7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92500"/>
          <a:stretch>
            <a:fillRect/>
          </a:stretch>
        </p:blipFill>
        <p:spPr>
          <a:xfrm>
            <a:off x="-1434" y="6493933"/>
            <a:ext cx="12193434" cy="364067"/>
          </a:xfrm>
          <a:prstGeom prst="rect">
            <a:avLst/>
          </a:prstGeom>
        </p:spPr>
      </p:pic>
      <p:sp>
        <p:nvSpPr>
          <p:cNvPr id="16" name="矩形 15"/>
          <p:cNvSpPr/>
          <p:nvPr userDrawn="1"/>
        </p:nvSpPr>
        <p:spPr>
          <a:xfrm>
            <a:off x="-1434" y="714374"/>
            <a:ext cx="12193434" cy="58980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mc:AlternateContent xmlns:mc="http://schemas.openxmlformats.org/markup-compatibility/2006">
    <mc:Choice xmlns:p14="http://schemas.microsoft.com/office/powerpoint/2010/main" xmlns="" Requires="p14">
      <p:transition spd="slow" advClick="0" advTm="0">
        <p14:flash/>
      </p:transition>
    </mc:Choice>
    <mc:Fallback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印品黑体" panose="00000500000000000000" pitchFamily="2" charset="-122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2.pn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istrator\Desktop\&#32954;&#25554;&#20837;&#35270;&#39057;&#21098;&#36753;&#29256;.mp4" TargetMode="Externa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3028" t="7966" r="3028" b="5167"/>
          <a:stretch>
            <a:fillRect/>
          </a:stretch>
        </p:blipFill>
        <p:spPr>
          <a:xfrm>
            <a:off x="0" y="0"/>
            <a:ext cx="12192001" cy="6857998"/>
          </a:xfrm>
          <a:prstGeom prst="rect">
            <a:avLst/>
          </a:prstGeom>
          <a:ln>
            <a:noFill/>
          </a:ln>
          <a:effectLst/>
        </p:spPr>
      </p:pic>
      <p:sp>
        <p:nvSpPr>
          <p:cNvPr id="5" name="矩形 4"/>
          <p:cNvSpPr/>
          <p:nvPr/>
        </p:nvSpPr>
        <p:spPr>
          <a:xfrm>
            <a:off x="0" y="4127620"/>
            <a:ext cx="12192000" cy="2311280"/>
          </a:xfrm>
          <a:prstGeom prst="rect">
            <a:avLst/>
          </a:prstGeom>
          <a:solidFill>
            <a:srgbClr val="4358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4926448" y="431099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乐学解剖</a:t>
            </a: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900941" y="5017596"/>
            <a:ext cx="6390117" cy="645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eaLnBrk="1" hangingPunct="1">
              <a:lnSpc>
                <a:spcPct val="90000"/>
              </a:lnSpc>
              <a:spcBef>
                <a:spcPct val="20000"/>
              </a:spcBef>
              <a:buClrTx/>
              <a:buSzPct val="90000"/>
              <a:buFontTx/>
            </a:pP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充满气体的肺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4446949" y="5847305"/>
            <a:ext cx="3298102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lnSpc>
                <a:spcPct val="90000"/>
              </a:lnSpc>
              <a:spcBef>
                <a:spcPct val="20000"/>
              </a:spcBef>
              <a:buSzPct val="90000"/>
            </a:pPr>
            <a:r>
              <a:rPr lang="zh-CN" altLang="zh-CN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重庆市医药卫生学校   </a:t>
            </a:r>
            <a:r>
              <a:rPr lang="zh-CN" altLang="en-US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傅凌莉</a:t>
            </a:r>
            <a:endParaRPr lang="zh-CN" altLang="zh-CN" b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297540" y="38812"/>
            <a:ext cx="760576" cy="760576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04800" y="162580"/>
            <a:ext cx="3805561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五、肺的形态</a:t>
            </a:r>
          </a:p>
        </p:txBody>
      </p:sp>
      <p:pic>
        <p:nvPicPr>
          <p:cNvPr id="25" name="Picture 4" descr="p_large_tvDj_7bd500000da32d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1855" y="2792801"/>
            <a:ext cx="3762592" cy="3225079"/>
          </a:xfrm>
          <a:prstGeom prst="rect">
            <a:avLst/>
          </a:prstGeom>
          <a:noFill/>
        </p:spPr>
      </p:pic>
      <p:sp>
        <p:nvSpPr>
          <p:cNvPr id="26" name="文本框 25"/>
          <p:cNvSpPr txBox="1"/>
          <p:nvPr/>
        </p:nvSpPr>
        <p:spPr>
          <a:xfrm>
            <a:off x="1094434" y="1029186"/>
            <a:ext cx="10420844" cy="1337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肋面：肺的外侧面圆隆，与肋和肋间肌为邻。</a:t>
            </a:r>
            <a:endParaRPr lang="en-US" altLang="zh-CN" dirty="0">
              <a:solidFill>
                <a:srgbClr val="5E7C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内侧面：肺的内侧面朝向纵隔，近中央处有一凹陷，称肺门，是主支气管、肺动脉、肺静脉、支气</a:t>
            </a:r>
            <a:endParaRPr lang="en-US" altLang="zh-CN" dirty="0">
              <a:solidFill>
                <a:srgbClr val="5E7C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血管、淋巴管和神经等出入肺的部位。出入肺门的结构被结蹄组织包裹称为肺根。</a:t>
            </a:r>
            <a:endParaRPr lang="zh-CN" altLang="en-US" sz="1800" b="1" dirty="0">
              <a:solidFill>
                <a:srgbClr val="5E7C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2"/>
          <p:cNvGrpSpPr/>
          <p:nvPr/>
        </p:nvGrpSpPr>
        <p:grpSpPr>
          <a:xfrm>
            <a:off x="5296958" y="2752284"/>
            <a:ext cx="5733164" cy="3473539"/>
            <a:chOff x="5319535" y="2544341"/>
            <a:chExt cx="5733164" cy="3473539"/>
          </a:xfrm>
        </p:grpSpPr>
        <p:pic>
          <p:nvPicPr>
            <p:cNvPr id="27" name="Picture 2" descr="TN_fei2"/>
            <p:cNvPicPr>
              <a:picLocks noRot="1"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5319535" y="2544341"/>
              <a:ext cx="2755749" cy="3473539"/>
            </a:xfrm>
            <a:prstGeom prst="rect">
              <a:avLst/>
            </a:prstGeom>
          </p:spPr>
        </p:pic>
        <p:pic>
          <p:nvPicPr>
            <p:cNvPr id="28" name="Picture 3" descr="TN_fei4"/>
            <p:cNvPicPr>
              <a:picLocks noRot="1"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>
            <a:xfrm>
              <a:off x="8243365" y="2578034"/>
              <a:ext cx="2809334" cy="3439846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04800" y="162580"/>
            <a:ext cx="3805561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五、肺的形态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2627292" y="1050844"/>
            <a:ext cx="10420844" cy="5067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肺的前缘和下缘较为锐利，后缘钝圆，左肺前缘下部有一弧形凹陷，称为心切迹。</a:t>
            </a:r>
            <a:endParaRPr lang="zh-CN" altLang="en-US" sz="1800" b="1" dirty="0">
              <a:solidFill>
                <a:srgbClr val="5E7C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 descr="5746802822860700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6847" y="1939925"/>
            <a:ext cx="4591050" cy="445135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A0EC7F8D-D2FA-47AE-8088-821719D5AB2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353" t="18096" r="25073"/>
          <a:stretch>
            <a:fillRect/>
          </a:stretch>
        </p:blipFill>
        <p:spPr>
          <a:xfrm flipH="1">
            <a:off x="32271" y="749300"/>
            <a:ext cx="4047359" cy="5892800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100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04800" y="162580"/>
            <a:ext cx="3805561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五、肺的形态</a:t>
            </a:r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524210" y="1828256"/>
          <a:ext cx="7977764" cy="2540964"/>
        </p:xfrm>
        <a:graphic>
          <a:graphicData uri="http://schemas.openxmlformats.org/drawingml/2006/table">
            <a:tbl>
              <a:tblPr firstRow="1" bandRow="1">
                <a:effectLst>
                  <a:reflection blurRad="6350" stA="52000" endA="300" endPos="35000" dir="5400000" sy="-100000" algn="bl" rotWithShape="0"/>
                </a:effectLst>
                <a:tableStyleId>{93296810-A885-4BE3-A3E7-6D5BEEA58F35}</a:tableStyleId>
              </a:tblPr>
              <a:tblGrid>
                <a:gridCol w="199444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9444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9444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99444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84698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名称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形态特点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分叶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前缘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4698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>
                          <a:solidFill>
                            <a:srgbClr val="5E7C5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右肺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>
                          <a:solidFill>
                            <a:srgbClr val="5E7C5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粗短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>
                          <a:solidFill>
                            <a:srgbClr val="5E7C5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三叶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>
                          <a:solidFill>
                            <a:srgbClr val="5E7C5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较垂直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4698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>
                          <a:solidFill>
                            <a:srgbClr val="5E7C5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左肺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>
                          <a:solidFill>
                            <a:srgbClr val="5E7C5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狭长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>
                          <a:solidFill>
                            <a:srgbClr val="5E7C5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二叶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>
                          <a:solidFill>
                            <a:srgbClr val="5E7C5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有心切迹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628327" y="1118536"/>
            <a:ext cx="31947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65865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左右肺的比较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5573949" y="4617275"/>
            <a:ext cx="6012778" cy="1254868"/>
            <a:chOff x="2752928" y="4863830"/>
            <a:chExt cx="6012778" cy="1254868"/>
          </a:xfrm>
        </p:grpSpPr>
        <p:sp>
          <p:nvSpPr>
            <p:cNvPr id="3" name="圆角矩形 2"/>
            <p:cNvSpPr/>
            <p:nvPr/>
          </p:nvSpPr>
          <p:spPr>
            <a:xfrm>
              <a:off x="2752928" y="5359940"/>
              <a:ext cx="5972783" cy="758758"/>
            </a:xfrm>
            <a:prstGeom prst="roundRect">
              <a:avLst/>
            </a:prstGeom>
            <a:solidFill>
              <a:srgbClr val="6586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矩形 1"/>
            <p:cNvSpPr/>
            <p:nvPr/>
          </p:nvSpPr>
          <p:spPr>
            <a:xfrm>
              <a:off x="2949462" y="5501151"/>
              <a:ext cx="480131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大叶性肺炎是指什么地方的炎症？</a:t>
              </a:r>
            </a:p>
          </p:txBody>
        </p:sp>
        <p:sp>
          <p:nvSpPr>
            <p:cNvPr id="9" name="raise-your-hand-to-ask_65827"/>
            <p:cNvSpPr>
              <a:spLocks noChangeAspect="1"/>
            </p:cNvSpPr>
            <p:nvPr/>
          </p:nvSpPr>
          <p:spPr bwMode="auto">
            <a:xfrm>
              <a:off x="7530388" y="4863830"/>
              <a:ext cx="1235318" cy="1249946"/>
            </a:xfrm>
            <a:custGeom>
              <a:avLst/>
              <a:gdLst>
                <a:gd name="connsiteX0" fmla="*/ 93021 w 600319"/>
                <a:gd name="connsiteY0" fmla="*/ 286637 h 607427"/>
                <a:gd name="connsiteX1" fmla="*/ 128472 w 600319"/>
                <a:gd name="connsiteY1" fmla="*/ 286637 h 607427"/>
                <a:gd name="connsiteX2" fmla="*/ 145172 w 600319"/>
                <a:gd name="connsiteY2" fmla="*/ 303270 h 607427"/>
                <a:gd name="connsiteX3" fmla="*/ 145172 w 600319"/>
                <a:gd name="connsiteY3" fmla="*/ 338685 h 607427"/>
                <a:gd name="connsiteX4" fmla="*/ 128472 w 600319"/>
                <a:gd name="connsiteY4" fmla="*/ 355368 h 607427"/>
                <a:gd name="connsiteX5" fmla="*/ 93021 w 600319"/>
                <a:gd name="connsiteY5" fmla="*/ 355368 h 607427"/>
                <a:gd name="connsiteX6" fmla="*/ 76371 w 600319"/>
                <a:gd name="connsiteY6" fmla="*/ 338685 h 607427"/>
                <a:gd name="connsiteX7" fmla="*/ 76371 w 600319"/>
                <a:gd name="connsiteY7" fmla="*/ 303270 h 607427"/>
                <a:gd name="connsiteX8" fmla="*/ 93021 w 600319"/>
                <a:gd name="connsiteY8" fmla="*/ 286637 h 607427"/>
                <a:gd name="connsiteX9" fmla="*/ 332558 w 600319"/>
                <a:gd name="connsiteY9" fmla="*/ 134639 h 607427"/>
                <a:gd name="connsiteX10" fmla="*/ 456859 w 600319"/>
                <a:gd name="connsiteY10" fmla="*/ 258729 h 607427"/>
                <a:gd name="connsiteX11" fmla="*/ 332558 w 600319"/>
                <a:gd name="connsiteY11" fmla="*/ 382819 h 607427"/>
                <a:gd name="connsiteX12" fmla="*/ 208257 w 600319"/>
                <a:gd name="connsiteY12" fmla="*/ 258729 h 607427"/>
                <a:gd name="connsiteX13" fmla="*/ 332558 w 600319"/>
                <a:gd name="connsiteY13" fmla="*/ 134639 h 607427"/>
                <a:gd name="connsiteX14" fmla="*/ 546993 w 600319"/>
                <a:gd name="connsiteY14" fmla="*/ 34648 h 607427"/>
                <a:gd name="connsiteX15" fmla="*/ 600319 w 600319"/>
                <a:gd name="connsiteY15" fmla="*/ 87940 h 607427"/>
                <a:gd name="connsiteX16" fmla="*/ 600319 w 600319"/>
                <a:gd name="connsiteY16" fmla="*/ 289721 h 607427"/>
                <a:gd name="connsiteX17" fmla="*/ 596867 w 600319"/>
                <a:gd name="connsiteY17" fmla="*/ 308551 h 607427"/>
                <a:gd name="connsiteX18" fmla="*/ 528834 w 600319"/>
                <a:gd name="connsiteY18" fmla="*/ 488356 h 607427"/>
                <a:gd name="connsiteX19" fmla="*/ 524982 w 600319"/>
                <a:gd name="connsiteY19" fmla="*/ 496497 h 607427"/>
                <a:gd name="connsiteX20" fmla="*/ 524982 w 600319"/>
                <a:gd name="connsiteY20" fmla="*/ 590795 h 607427"/>
                <a:gd name="connsiteX21" fmla="*/ 508273 w 600319"/>
                <a:gd name="connsiteY21" fmla="*/ 607427 h 607427"/>
                <a:gd name="connsiteX22" fmla="*/ 156799 w 600319"/>
                <a:gd name="connsiteY22" fmla="*/ 607427 h 607427"/>
                <a:gd name="connsiteX23" fmla="*/ 140091 w 600319"/>
                <a:gd name="connsiteY23" fmla="*/ 590795 h 607427"/>
                <a:gd name="connsiteX24" fmla="*/ 140091 w 600319"/>
                <a:gd name="connsiteY24" fmla="*/ 494100 h 607427"/>
                <a:gd name="connsiteX25" fmla="*/ 226834 w 600319"/>
                <a:gd name="connsiteY25" fmla="*/ 407544 h 607427"/>
                <a:gd name="connsiteX26" fmla="*/ 445392 w 600319"/>
                <a:gd name="connsiteY26" fmla="*/ 407544 h 607427"/>
                <a:gd name="connsiteX27" fmla="*/ 493616 w 600319"/>
                <a:gd name="connsiteY27" fmla="*/ 279982 h 607427"/>
                <a:gd name="connsiteX28" fmla="*/ 493616 w 600319"/>
                <a:gd name="connsiteY28" fmla="*/ 87940 h 607427"/>
                <a:gd name="connsiteX29" fmla="*/ 546993 w 600319"/>
                <a:gd name="connsiteY29" fmla="*/ 34648 h 607427"/>
                <a:gd name="connsiteX30" fmla="*/ 112599 w 600319"/>
                <a:gd name="connsiteY30" fmla="*/ 0 h 607427"/>
                <a:gd name="connsiteX31" fmla="*/ 192268 w 600319"/>
                <a:gd name="connsiteY31" fmla="*/ 26721 h 607427"/>
                <a:gd name="connsiteX32" fmla="*/ 224276 w 600319"/>
                <a:gd name="connsiteY32" fmla="*/ 97043 h 607427"/>
                <a:gd name="connsiteX33" fmla="*/ 213323 w 600319"/>
                <a:gd name="connsiteY33" fmla="*/ 141495 h 607427"/>
                <a:gd name="connsiteX34" fmla="*/ 175464 w 600319"/>
                <a:gd name="connsiteY34" fmla="*/ 183998 h 607427"/>
                <a:gd name="connsiteX35" fmla="*/ 149458 w 600319"/>
                <a:gd name="connsiteY35" fmla="*/ 210918 h 607427"/>
                <a:gd name="connsiteX36" fmla="*/ 145307 w 600319"/>
                <a:gd name="connsiteY36" fmla="*/ 244531 h 607427"/>
                <a:gd name="connsiteX37" fmla="*/ 128653 w 600319"/>
                <a:gd name="connsiteY37" fmla="*/ 261163 h 607427"/>
                <a:gd name="connsiteX38" fmla="*/ 93095 w 600319"/>
                <a:gd name="connsiteY38" fmla="*/ 261163 h 607427"/>
                <a:gd name="connsiteX39" fmla="*/ 76441 w 600319"/>
                <a:gd name="connsiteY39" fmla="*/ 244531 h 607427"/>
                <a:gd name="connsiteX40" fmla="*/ 86843 w 600319"/>
                <a:gd name="connsiteY40" fmla="*/ 182200 h 607427"/>
                <a:gd name="connsiteX41" fmla="*/ 123002 w 600319"/>
                <a:gd name="connsiteY41" fmla="*/ 139696 h 607427"/>
                <a:gd name="connsiteX42" fmla="*/ 148008 w 600319"/>
                <a:gd name="connsiteY42" fmla="*/ 114274 h 607427"/>
                <a:gd name="connsiteX43" fmla="*/ 151659 w 600319"/>
                <a:gd name="connsiteY43" fmla="*/ 99641 h 607427"/>
                <a:gd name="connsiteX44" fmla="*/ 141306 w 600319"/>
                <a:gd name="connsiteY44" fmla="*/ 73319 h 607427"/>
                <a:gd name="connsiteX45" fmla="*/ 112849 w 600319"/>
                <a:gd name="connsiteY45" fmla="*/ 63081 h 607427"/>
                <a:gd name="connsiteX46" fmla="*/ 86043 w 600319"/>
                <a:gd name="connsiteY46" fmla="*/ 72171 h 607427"/>
                <a:gd name="connsiteX47" fmla="*/ 72390 w 600319"/>
                <a:gd name="connsiteY47" fmla="*/ 104485 h 607427"/>
                <a:gd name="connsiteX48" fmla="*/ 55886 w 600319"/>
                <a:gd name="connsiteY48" fmla="*/ 118620 h 607427"/>
                <a:gd name="connsiteX49" fmla="*/ 16576 w 600319"/>
                <a:gd name="connsiteY49" fmla="*/ 118620 h 607427"/>
                <a:gd name="connsiteX50" fmla="*/ 72 w 600319"/>
                <a:gd name="connsiteY50" fmla="*/ 100639 h 607427"/>
                <a:gd name="connsiteX51" fmla="*/ 35231 w 600319"/>
                <a:gd name="connsiteY51" fmla="*/ 27220 h 607427"/>
                <a:gd name="connsiteX52" fmla="*/ 112599 w 600319"/>
                <a:gd name="connsiteY52" fmla="*/ 0 h 607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600319" h="607427">
                  <a:moveTo>
                    <a:pt x="93021" y="286637"/>
                  </a:moveTo>
                  <a:lnTo>
                    <a:pt x="128472" y="286637"/>
                  </a:lnTo>
                  <a:cubicBezTo>
                    <a:pt x="137672" y="286637"/>
                    <a:pt x="145172" y="294080"/>
                    <a:pt x="145172" y="303270"/>
                  </a:cubicBezTo>
                  <a:lnTo>
                    <a:pt x="145172" y="338685"/>
                  </a:lnTo>
                  <a:cubicBezTo>
                    <a:pt x="145172" y="347876"/>
                    <a:pt x="137672" y="355368"/>
                    <a:pt x="128472" y="355368"/>
                  </a:cubicBezTo>
                  <a:lnTo>
                    <a:pt x="93021" y="355368"/>
                  </a:lnTo>
                  <a:cubicBezTo>
                    <a:pt x="83821" y="355368"/>
                    <a:pt x="76371" y="347876"/>
                    <a:pt x="76371" y="338685"/>
                  </a:cubicBezTo>
                  <a:lnTo>
                    <a:pt x="76371" y="303270"/>
                  </a:lnTo>
                  <a:cubicBezTo>
                    <a:pt x="76371" y="294080"/>
                    <a:pt x="83821" y="286637"/>
                    <a:pt x="93021" y="286637"/>
                  </a:cubicBezTo>
                  <a:close/>
                  <a:moveTo>
                    <a:pt x="332558" y="134639"/>
                  </a:moveTo>
                  <a:cubicBezTo>
                    <a:pt x="401208" y="134639"/>
                    <a:pt x="456859" y="190196"/>
                    <a:pt x="456859" y="258729"/>
                  </a:cubicBezTo>
                  <a:cubicBezTo>
                    <a:pt x="456859" y="327262"/>
                    <a:pt x="401208" y="382819"/>
                    <a:pt x="332558" y="382819"/>
                  </a:cubicBezTo>
                  <a:cubicBezTo>
                    <a:pt x="263908" y="382819"/>
                    <a:pt x="208257" y="327262"/>
                    <a:pt x="208257" y="258729"/>
                  </a:cubicBezTo>
                  <a:cubicBezTo>
                    <a:pt x="208257" y="190196"/>
                    <a:pt x="263908" y="134639"/>
                    <a:pt x="332558" y="134639"/>
                  </a:cubicBezTo>
                  <a:close/>
                  <a:moveTo>
                    <a:pt x="546993" y="34648"/>
                  </a:moveTo>
                  <a:cubicBezTo>
                    <a:pt x="576457" y="34648"/>
                    <a:pt x="600319" y="58522"/>
                    <a:pt x="600319" y="87940"/>
                  </a:cubicBezTo>
                  <a:lnTo>
                    <a:pt x="600319" y="289721"/>
                  </a:lnTo>
                  <a:cubicBezTo>
                    <a:pt x="600319" y="296164"/>
                    <a:pt x="599118" y="302558"/>
                    <a:pt x="596867" y="308551"/>
                  </a:cubicBezTo>
                  <a:lnTo>
                    <a:pt x="528834" y="488356"/>
                  </a:lnTo>
                  <a:cubicBezTo>
                    <a:pt x="527783" y="491253"/>
                    <a:pt x="526432" y="493950"/>
                    <a:pt x="524982" y="496497"/>
                  </a:cubicBezTo>
                  <a:lnTo>
                    <a:pt x="524982" y="590795"/>
                  </a:lnTo>
                  <a:cubicBezTo>
                    <a:pt x="524982" y="599985"/>
                    <a:pt x="517478" y="607427"/>
                    <a:pt x="508273" y="607427"/>
                  </a:cubicBezTo>
                  <a:lnTo>
                    <a:pt x="156799" y="607427"/>
                  </a:lnTo>
                  <a:cubicBezTo>
                    <a:pt x="147595" y="607427"/>
                    <a:pt x="140091" y="599985"/>
                    <a:pt x="140091" y="590795"/>
                  </a:cubicBezTo>
                  <a:lnTo>
                    <a:pt x="140091" y="494100"/>
                  </a:lnTo>
                  <a:cubicBezTo>
                    <a:pt x="140091" y="446302"/>
                    <a:pt x="178910" y="407544"/>
                    <a:pt x="226834" y="407544"/>
                  </a:cubicBezTo>
                  <a:lnTo>
                    <a:pt x="445392" y="407544"/>
                  </a:lnTo>
                  <a:lnTo>
                    <a:pt x="493616" y="279982"/>
                  </a:lnTo>
                  <a:lnTo>
                    <a:pt x="493616" y="87940"/>
                  </a:lnTo>
                  <a:cubicBezTo>
                    <a:pt x="493616" y="58522"/>
                    <a:pt x="517478" y="34648"/>
                    <a:pt x="546993" y="34648"/>
                  </a:cubicBezTo>
                  <a:close/>
                  <a:moveTo>
                    <a:pt x="112599" y="0"/>
                  </a:moveTo>
                  <a:cubicBezTo>
                    <a:pt x="144907" y="0"/>
                    <a:pt x="171713" y="8990"/>
                    <a:pt x="192268" y="26721"/>
                  </a:cubicBezTo>
                  <a:cubicBezTo>
                    <a:pt x="213523" y="45100"/>
                    <a:pt x="224276" y="68724"/>
                    <a:pt x="224276" y="97043"/>
                  </a:cubicBezTo>
                  <a:cubicBezTo>
                    <a:pt x="224276" y="112876"/>
                    <a:pt x="220625" y="127859"/>
                    <a:pt x="213323" y="141495"/>
                  </a:cubicBezTo>
                  <a:cubicBezTo>
                    <a:pt x="206272" y="154830"/>
                    <a:pt x="193869" y="168765"/>
                    <a:pt x="175464" y="183998"/>
                  </a:cubicBezTo>
                  <a:cubicBezTo>
                    <a:pt x="155660" y="200380"/>
                    <a:pt x="150658" y="208221"/>
                    <a:pt x="149458" y="210918"/>
                  </a:cubicBezTo>
                  <a:cubicBezTo>
                    <a:pt x="147908" y="214215"/>
                    <a:pt x="145307" y="223005"/>
                    <a:pt x="145307" y="244531"/>
                  </a:cubicBezTo>
                  <a:cubicBezTo>
                    <a:pt x="145307" y="253721"/>
                    <a:pt x="137855" y="261163"/>
                    <a:pt x="128653" y="261163"/>
                  </a:cubicBezTo>
                  <a:lnTo>
                    <a:pt x="93095" y="261163"/>
                  </a:lnTo>
                  <a:cubicBezTo>
                    <a:pt x="83892" y="261163"/>
                    <a:pt x="76441" y="253721"/>
                    <a:pt x="76441" y="244531"/>
                  </a:cubicBezTo>
                  <a:cubicBezTo>
                    <a:pt x="76441" y="216712"/>
                    <a:pt x="79841" y="196234"/>
                    <a:pt x="86843" y="182200"/>
                  </a:cubicBezTo>
                  <a:cubicBezTo>
                    <a:pt x="93695" y="168415"/>
                    <a:pt x="105498" y="154480"/>
                    <a:pt x="123002" y="139696"/>
                  </a:cubicBezTo>
                  <a:cubicBezTo>
                    <a:pt x="141806" y="123814"/>
                    <a:pt x="146707" y="116622"/>
                    <a:pt x="148008" y="114274"/>
                  </a:cubicBezTo>
                  <a:cubicBezTo>
                    <a:pt x="150458" y="109630"/>
                    <a:pt x="151659" y="104835"/>
                    <a:pt x="151659" y="99641"/>
                  </a:cubicBezTo>
                  <a:cubicBezTo>
                    <a:pt x="151659" y="88553"/>
                    <a:pt x="148408" y="80262"/>
                    <a:pt x="141306" y="73319"/>
                  </a:cubicBezTo>
                  <a:cubicBezTo>
                    <a:pt x="134254" y="66377"/>
                    <a:pt x="125002" y="63081"/>
                    <a:pt x="112849" y="63081"/>
                  </a:cubicBezTo>
                  <a:cubicBezTo>
                    <a:pt x="101096" y="63081"/>
                    <a:pt x="92394" y="66077"/>
                    <a:pt x="86043" y="72171"/>
                  </a:cubicBezTo>
                  <a:cubicBezTo>
                    <a:pt x="79241" y="78763"/>
                    <a:pt x="74640" y="89701"/>
                    <a:pt x="72390" y="104485"/>
                  </a:cubicBezTo>
                  <a:cubicBezTo>
                    <a:pt x="71189" y="112626"/>
                    <a:pt x="64188" y="118620"/>
                    <a:pt x="55886" y="118620"/>
                  </a:cubicBezTo>
                  <a:lnTo>
                    <a:pt x="16576" y="118620"/>
                  </a:lnTo>
                  <a:cubicBezTo>
                    <a:pt x="6824" y="118620"/>
                    <a:pt x="-828" y="110229"/>
                    <a:pt x="72" y="100639"/>
                  </a:cubicBezTo>
                  <a:cubicBezTo>
                    <a:pt x="2773" y="70173"/>
                    <a:pt x="14576" y="45500"/>
                    <a:pt x="35231" y="27220"/>
                  </a:cubicBezTo>
                  <a:cubicBezTo>
                    <a:pt x="55686" y="9190"/>
                    <a:pt x="81792" y="0"/>
                    <a:pt x="112599" y="0"/>
                  </a:cubicBezTo>
                  <a:close/>
                </a:path>
              </a:pathLst>
            </a:custGeom>
            <a:solidFill>
              <a:srgbClr val="B7D632"/>
            </a:solidFill>
            <a:ln>
              <a:noFill/>
            </a:ln>
          </p:spPr>
        </p: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04800" y="162580"/>
            <a:ext cx="3805561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六、课堂延伸</a:t>
            </a:r>
          </a:p>
        </p:txBody>
      </p:sp>
      <p:sp>
        <p:nvSpPr>
          <p:cNvPr id="4" name="矩形 3"/>
          <p:cNvSpPr/>
          <p:nvPr/>
        </p:nvSpPr>
        <p:spPr>
          <a:xfrm>
            <a:off x="210820" y="1115695"/>
            <a:ext cx="6187440" cy="54368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 descr="VCG41N1088374634"/>
          <p:cNvPicPr>
            <a:picLocks noChangeAspect="1"/>
          </p:cNvPicPr>
          <p:nvPr/>
        </p:nvPicPr>
        <p:blipFill>
          <a:blip r:embed="rId3"/>
          <a:srcRect b="5649"/>
          <a:stretch>
            <a:fillRect/>
          </a:stretch>
        </p:blipFill>
        <p:spPr>
          <a:xfrm>
            <a:off x="1143000" y="1578610"/>
            <a:ext cx="6616065" cy="4163695"/>
          </a:xfrm>
          <a:prstGeom prst="rect">
            <a:avLst/>
          </a:prstGeom>
        </p:spPr>
      </p:pic>
      <p:pic>
        <p:nvPicPr>
          <p:cNvPr id="7" name="图片 6" descr="VCG41607991852"/>
          <p:cNvPicPr>
            <a:picLocks noChangeAspect="1"/>
          </p:cNvPicPr>
          <p:nvPr/>
        </p:nvPicPr>
        <p:blipFill>
          <a:blip r:embed="rId4"/>
          <a:srcRect b="2055"/>
          <a:stretch>
            <a:fillRect/>
          </a:stretch>
        </p:blipFill>
        <p:spPr>
          <a:xfrm>
            <a:off x="8190865" y="1280795"/>
            <a:ext cx="2858135" cy="4842510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04800" y="162580"/>
            <a:ext cx="3805561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六、课堂延伸</a:t>
            </a:r>
          </a:p>
        </p:txBody>
      </p:sp>
      <p:sp>
        <p:nvSpPr>
          <p:cNvPr id="4" name="矩形 3"/>
          <p:cNvSpPr/>
          <p:nvPr/>
        </p:nvSpPr>
        <p:spPr>
          <a:xfrm>
            <a:off x="210820" y="1115695"/>
            <a:ext cx="6187440" cy="54368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4038662" y="1447211"/>
            <a:ext cx="319475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65865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养生小知识</a:t>
            </a:r>
          </a:p>
        </p:txBody>
      </p:sp>
      <p:pic>
        <p:nvPicPr>
          <p:cNvPr id="3" name="图片 2" descr="VCG41N888477604"/>
          <p:cNvPicPr>
            <a:picLocks noChangeAspect="1"/>
          </p:cNvPicPr>
          <p:nvPr/>
        </p:nvPicPr>
        <p:blipFill>
          <a:blip r:embed="rId3" cstate="print"/>
          <a:srcRect b="6013"/>
          <a:stretch>
            <a:fillRect/>
          </a:stretch>
        </p:blipFill>
        <p:spPr>
          <a:xfrm>
            <a:off x="741110" y="2699478"/>
            <a:ext cx="3297552" cy="24789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图片 7" descr="VCG211258697003"/>
          <p:cNvPicPr>
            <a:picLocks noChangeAspect="1"/>
          </p:cNvPicPr>
          <p:nvPr/>
        </p:nvPicPr>
        <p:blipFill>
          <a:blip r:embed="rId4"/>
          <a:srcRect l="11835" t="27287" b="11572"/>
          <a:stretch>
            <a:fillRect/>
          </a:stretch>
        </p:blipFill>
        <p:spPr>
          <a:xfrm>
            <a:off x="4613173" y="2517056"/>
            <a:ext cx="3076888" cy="2661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图片 8" descr="VCG41N802390902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BF4E2">
                  <a:alpha val="100000"/>
                </a:srgbClr>
              </a:clrFrom>
              <a:clrTo>
                <a:srgbClr val="FBF4E2">
                  <a:alpha val="100000"/>
                  <a:alpha val="0"/>
                </a:srgbClr>
              </a:clrTo>
            </a:clrChange>
          </a:blip>
          <a:srcRect l="12765" b="5633"/>
          <a:stretch>
            <a:fillRect/>
          </a:stretch>
        </p:blipFill>
        <p:spPr>
          <a:xfrm>
            <a:off x="8270839" y="2932028"/>
            <a:ext cx="3104277" cy="22464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04010819-4B8E-4661-980B-587703EAB7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6000" y="1977628"/>
            <a:ext cx="10400000" cy="4076190"/>
          </a:xfrm>
          <a:prstGeom prst="rect">
            <a:avLst/>
          </a:prstGeom>
        </p:spPr>
      </p:pic>
      <p:pic>
        <p:nvPicPr>
          <p:cNvPr id="5" name="图片 4" descr="VCG41N1132196427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22162" r="21514" b="6303"/>
          <a:stretch>
            <a:fillRect/>
          </a:stretch>
        </p:blipFill>
        <p:spPr>
          <a:xfrm>
            <a:off x="5262153" y="1331213"/>
            <a:ext cx="2098040" cy="196342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DD60D145-E704-432C-AF31-35C3150FF6C6}"/>
              </a:ext>
            </a:extLst>
          </p:cNvPr>
          <p:cNvSpPr txBox="1"/>
          <p:nvPr/>
        </p:nvSpPr>
        <p:spPr>
          <a:xfrm>
            <a:off x="304800" y="162580"/>
            <a:ext cx="3805561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小结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37981" y="1115695"/>
            <a:ext cx="6187440" cy="54368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 descr="VCG211284665845"/>
          <p:cNvPicPr>
            <a:picLocks noChangeAspect="1"/>
          </p:cNvPicPr>
          <p:nvPr/>
        </p:nvPicPr>
        <p:blipFill>
          <a:blip r:embed="rId3"/>
          <a:srcRect b="4180"/>
          <a:stretch>
            <a:fillRect/>
          </a:stretch>
        </p:blipFill>
        <p:spPr>
          <a:xfrm>
            <a:off x="1468120" y="1391285"/>
            <a:ext cx="4627880" cy="4434205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6384236" y="2045335"/>
            <a:ext cx="3903345" cy="1383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140000"/>
              </a:lnSpc>
            </a:pPr>
            <a:r>
              <a:rPr lang="zh-CN" sz="2000" b="0" dirty="0">
                <a:solidFill>
                  <a:srgbClr val="65865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一名早产儿出生时已经没有生命体征，如何判断其死亡时间是分娩前还是分娩后呢？</a:t>
            </a:r>
            <a:r>
              <a:rPr lang="en-US" sz="2000" b="0" dirty="0">
                <a:solidFill>
                  <a:srgbClr val="65865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endParaRPr lang="en-US" altLang="en-US" sz="2000" b="0" dirty="0">
              <a:solidFill>
                <a:srgbClr val="65865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99B25162-9302-420E-B02F-50C383B01A50}"/>
              </a:ext>
            </a:extLst>
          </p:cNvPr>
          <p:cNvSpPr txBox="1"/>
          <p:nvPr/>
        </p:nvSpPr>
        <p:spPr>
          <a:xfrm>
            <a:off x="304800" y="162580"/>
            <a:ext cx="3805561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思考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2EF3543B-54E2-42EB-9643-DB60C6773D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050823">
            <a:off x="9202297" y="3126438"/>
            <a:ext cx="2704762" cy="30857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3028" t="6279" r="3028" b="5167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6714470" y="4573476"/>
            <a:ext cx="4953000" cy="800100"/>
          </a:xfrm>
          <a:prstGeom prst="rect">
            <a:avLst/>
          </a:prstGeom>
          <a:solidFill>
            <a:srgbClr val="4358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714470" y="5373576"/>
            <a:ext cx="4953000" cy="800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613858" y="4650361"/>
            <a:ext cx="5257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谢谢大家！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884276" y="5600232"/>
            <a:ext cx="46876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lnSpc>
                <a:spcPct val="90000"/>
              </a:lnSpc>
              <a:spcBef>
                <a:spcPct val="20000"/>
              </a:spcBef>
              <a:buSzPct val="90000"/>
            </a:pPr>
            <a:r>
              <a:rPr lang="zh-CN" altLang="zh-CN" sz="2000" b="1" dirty="0">
                <a:solidFill>
                  <a:srgbClr val="4358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重庆市医药卫生学校   </a:t>
            </a:r>
            <a:r>
              <a:rPr lang="zh-CN" altLang="en-US" sz="2000" b="1" dirty="0">
                <a:solidFill>
                  <a:srgbClr val="4358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傅凌莉</a:t>
            </a:r>
            <a:endParaRPr lang="zh-CN" altLang="zh-CN" sz="2000" b="1" dirty="0">
              <a:solidFill>
                <a:srgbClr val="43583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61925" y="112968"/>
            <a:ext cx="4523688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印品黑体" panose="00000500000000000000" pitchFamily="2" charset="-122"/>
                <a:ea typeface="印品黑体" panose="00000500000000000000" pitchFamily="2" charset="-122"/>
                <a:cs typeface="+mn-cs"/>
              </a:rPr>
              <a:t>一、学习目标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800" y="3908624"/>
            <a:ext cx="2952754" cy="2606476"/>
          </a:xfrm>
          <a:prstGeom prst="rect">
            <a:avLst/>
          </a:prstGeom>
        </p:spPr>
      </p:pic>
      <p:grpSp>
        <p:nvGrpSpPr>
          <p:cNvPr id="3" name="组合 80"/>
          <p:cNvGrpSpPr/>
          <p:nvPr/>
        </p:nvGrpSpPr>
        <p:grpSpPr>
          <a:xfrm>
            <a:off x="1110831" y="1255060"/>
            <a:ext cx="1619251" cy="3494084"/>
            <a:chOff x="847328" y="1422004"/>
            <a:chExt cx="1214438" cy="2620563"/>
          </a:xfrm>
        </p:grpSpPr>
        <p:sp>
          <p:nvSpPr>
            <p:cNvPr id="82" name="文本框 13"/>
            <p:cNvSpPr txBox="1"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1224905" y="2003850"/>
              <a:ext cx="461665" cy="203871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lIns="0" tIns="0" rIns="0" bIns="0" anchor="ctr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435839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CONTENTS</a:t>
              </a:r>
            </a:p>
          </p:txBody>
        </p:sp>
        <p:sp>
          <p:nvSpPr>
            <p:cNvPr id="83" name="任意多边形 52"/>
            <p:cNvSpPr/>
            <p:nvPr>
              <p:custDataLst>
                <p:tags r:id="rId2"/>
              </p:custDataLst>
            </p:nvPr>
          </p:nvSpPr>
          <p:spPr>
            <a:xfrm>
              <a:off x="847328" y="1422004"/>
              <a:ext cx="584597" cy="600075"/>
            </a:xfrm>
            <a:custGeom>
              <a:avLst/>
              <a:gdLst>
                <a:gd name="connsiteX0" fmla="*/ 0 w 779499"/>
                <a:gd name="connsiteY0" fmla="*/ 0 h 800100"/>
                <a:gd name="connsiteX1" fmla="*/ 779499 w 779499"/>
                <a:gd name="connsiteY1" fmla="*/ 78101 h 800100"/>
                <a:gd name="connsiteX2" fmla="*/ 779499 w 779499"/>
                <a:gd name="connsiteY2" fmla="*/ 673172 h 800100"/>
                <a:gd name="connsiteX3" fmla="*/ 12477 w 779499"/>
                <a:gd name="connsiteY3" fmla="*/ 800100 h 800100"/>
                <a:gd name="connsiteX4" fmla="*/ 0 w 779499"/>
                <a:gd name="connsiteY4" fmla="*/ 0 h 8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9499" h="800100">
                  <a:moveTo>
                    <a:pt x="0" y="0"/>
                  </a:moveTo>
                  <a:lnTo>
                    <a:pt x="779499" y="78101"/>
                  </a:lnTo>
                  <a:lnTo>
                    <a:pt x="779499" y="673172"/>
                  </a:lnTo>
                  <a:lnTo>
                    <a:pt x="12477" y="800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58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14400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5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华文新魏" panose="02010800040101010101" pitchFamily="2" charset="-122"/>
                  <a:ea typeface="华文新魏" panose="02010800040101010101" pitchFamily="2" charset="-122"/>
                  <a:cs typeface="+mn-cs"/>
                </a:rPr>
                <a:t>目</a:t>
              </a:r>
            </a:p>
          </p:txBody>
        </p:sp>
        <p:sp>
          <p:nvSpPr>
            <p:cNvPr id="84" name="任意多边形 50"/>
            <p:cNvSpPr/>
            <p:nvPr>
              <p:custDataLst>
                <p:tags r:id="rId3"/>
              </p:custDataLst>
            </p:nvPr>
          </p:nvSpPr>
          <p:spPr>
            <a:xfrm>
              <a:off x="1477169" y="1422004"/>
              <a:ext cx="584597" cy="600075"/>
            </a:xfrm>
            <a:custGeom>
              <a:avLst/>
              <a:gdLst>
                <a:gd name="connsiteX0" fmla="*/ 779433 w 779433"/>
                <a:gd name="connsiteY0" fmla="*/ 0 h 800100"/>
                <a:gd name="connsiteX1" fmla="*/ 766956 w 779433"/>
                <a:gd name="connsiteY1" fmla="*/ 800100 h 800100"/>
                <a:gd name="connsiteX2" fmla="*/ 0 w 779433"/>
                <a:gd name="connsiteY2" fmla="*/ 673183 h 800100"/>
                <a:gd name="connsiteX3" fmla="*/ 0 w 779433"/>
                <a:gd name="connsiteY3" fmla="*/ 78095 h 800100"/>
                <a:gd name="connsiteX4" fmla="*/ 779433 w 779433"/>
                <a:gd name="connsiteY4" fmla="*/ 0 h 8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9433" h="800100">
                  <a:moveTo>
                    <a:pt x="779433" y="0"/>
                  </a:moveTo>
                  <a:lnTo>
                    <a:pt x="766956" y="800100"/>
                  </a:lnTo>
                  <a:lnTo>
                    <a:pt x="0" y="673183"/>
                  </a:lnTo>
                  <a:lnTo>
                    <a:pt x="0" y="78095"/>
                  </a:lnTo>
                  <a:lnTo>
                    <a:pt x="779433" y="0"/>
                  </a:lnTo>
                  <a:close/>
                </a:path>
              </a:pathLst>
            </a:custGeom>
            <a:solidFill>
              <a:srgbClr val="5E7C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14400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5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华文新魏" panose="02010800040101010101" pitchFamily="2" charset="-122"/>
                  <a:ea typeface="华文新魏" panose="02010800040101010101" pitchFamily="2" charset="-122"/>
                  <a:cs typeface="+mn-cs"/>
                </a:rPr>
                <a:t>标</a:t>
              </a: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5465379" y="2010724"/>
            <a:ext cx="521711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000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能说出肺的位置</a:t>
            </a:r>
            <a:endParaRPr lang="en-US" altLang="zh-CN" sz="2000" b="1" dirty="0">
              <a:solidFill>
                <a:srgbClr val="5E7C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: 圆角 16"/>
          <p:cNvSpPr/>
          <p:nvPr/>
        </p:nvSpPr>
        <p:spPr>
          <a:xfrm>
            <a:off x="4837440" y="2010724"/>
            <a:ext cx="479980" cy="479980"/>
          </a:xfrm>
          <a:prstGeom prst="roundRect">
            <a:avLst>
              <a:gd name="adj" fmla="val 15104"/>
            </a:avLst>
          </a:prstGeom>
          <a:solidFill>
            <a:srgbClr val="5E7C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17"/>
          <p:cNvGrpSpPr/>
          <p:nvPr/>
        </p:nvGrpSpPr>
        <p:grpSpPr>
          <a:xfrm>
            <a:off x="5465379" y="1881018"/>
            <a:ext cx="5658120" cy="609685"/>
            <a:chOff x="6096000" y="2143777"/>
            <a:chExt cx="5658120" cy="609685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6096000" y="2753462"/>
              <a:ext cx="5036598" cy="0"/>
            </a:xfrm>
            <a:prstGeom prst="line">
              <a:avLst/>
            </a:prstGeom>
            <a:ln w="38100">
              <a:solidFill>
                <a:srgbClr val="5E7C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iconfont-1177-634505"/>
            <p:cNvSpPr>
              <a:spLocks noChangeAspect="1"/>
            </p:cNvSpPr>
            <p:nvPr/>
          </p:nvSpPr>
          <p:spPr bwMode="auto">
            <a:xfrm>
              <a:off x="11144435" y="2143777"/>
              <a:ext cx="609685" cy="609685"/>
            </a:xfrm>
            <a:custGeom>
              <a:avLst/>
              <a:gdLst>
                <a:gd name="T0" fmla="*/ 9743 w 10075"/>
                <a:gd name="T1" fmla="*/ 2645 h 10076"/>
                <a:gd name="T2" fmla="*/ 8767 w 10075"/>
                <a:gd name="T3" fmla="*/ 3621 h 10076"/>
                <a:gd name="T4" fmla="*/ 6454 w 10075"/>
                <a:gd name="T5" fmla="*/ 1308 h 10076"/>
                <a:gd name="T6" fmla="*/ 7430 w 10075"/>
                <a:gd name="T7" fmla="*/ 332 h 10076"/>
                <a:gd name="T8" fmla="*/ 8092 w 10075"/>
                <a:gd name="T9" fmla="*/ 332 h 10076"/>
                <a:gd name="T10" fmla="*/ 9743 w 10075"/>
                <a:gd name="T11" fmla="*/ 1982 h 10076"/>
                <a:gd name="T12" fmla="*/ 9743 w 10075"/>
                <a:gd name="T13" fmla="*/ 2645 h 10076"/>
                <a:gd name="T14" fmla="*/ 0 w 10075"/>
                <a:gd name="T15" fmla="*/ 10076 h 10076"/>
                <a:gd name="T16" fmla="*/ 2804 w 10075"/>
                <a:gd name="T17" fmla="*/ 9584 h 10076"/>
                <a:gd name="T18" fmla="*/ 486 w 10075"/>
                <a:gd name="T19" fmla="*/ 7265 h 10076"/>
                <a:gd name="T20" fmla="*/ 0 w 10075"/>
                <a:gd name="T21" fmla="*/ 10076 h 10076"/>
                <a:gd name="T22" fmla="*/ 811 w 10075"/>
                <a:gd name="T23" fmla="*/ 6951 h 10076"/>
                <a:gd name="T24" fmla="*/ 3124 w 10075"/>
                <a:gd name="T25" fmla="*/ 9264 h 10076"/>
                <a:gd name="T26" fmla="*/ 8412 w 10075"/>
                <a:gd name="T27" fmla="*/ 3976 h 10076"/>
                <a:gd name="T28" fmla="*/ 6098 w 10075"/>
                <a:gd name="T29" fmla="*/ 1663 h 10076"/>
                <a:gd name="T30" fmla="*/ 811 w 10075"/>
                <a:gd name="T31" fmla="*/ 6951 h 10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075" h="10076">
                  <a:moveTo>
                    <a:pt x="9743" y="2645"/>
                  </a:moveTo>
                  <a:lnTo>
                    <a:pt x="8767" y="3621"/>
                  </a:lnTo>
                  <a:lnTo>
                    <a:pt x="6454" y="1308"/>
                  </a:lnTo>
                  <a:lnTo>
                    <a:pt x="7430" y="332"/>
                  </a:lnTo>
                  <a:cubicBezTo>
                    <a:pt x="7761" y="0"/>
                    <a:pt x="8092" y="332"/>
                    <a:pt x="8092" y="332"/>
                  </a:cubicBezTo>
                  <a:lnTo>
                    <a:pt x="9743" y="1982"/>
                  </a:lnTo>
                  <a:cubicBezTo>
                    <a:pt x="9743" y="1982"/>
                    <a:pt x="10075" y="2313"/>
                    <a:pt x="9743" y="2645"/>
                  </a:cubicBezTo>
                  <a:close/>
                  <a:moveTo>
                    <a:pt x="0" y="10076"/>
                  </a:moveTo>
                  <a:lnTo>
                    <a:pt x="2804" y="9584"/>
                  </a:lnTo>
                  <a:lnTo>
                    <a:pt x="486" y="7265"/>
                  </a:lnTo>
                  <a:lnTo>
                    <a:pt x="0" y="10076"/>
                  </a:lnTo>
                  <a:close/>
                  <a:moveTo>
                    <a:pt x="811" y="6951"/>
                  </a:moveTo>
                  <a:lnTo>
                    <a:pt x="3124" y="9264"/>
                  </a:lnTo>
                  <a:lnTo>
                    <a:pt x="8412" y="3976"/>
                  </a:lnTo>
                  <a:lnTo>
                    <a:pt x="6098" y="1663"/>
                  </a:lnTo>
                  <a:lnTo>
                    <a:pt x="811" y="6951"/>
                  </a:lnTo>
                  <a:close/>
                </a:path>
              </a:pathLst>
            </a:custGeom>
            <a:solidFill>
              <a:srgbClr val="5E7C51"/>
            </a:solidFill>
            <a:ln>
              <a:noFill/>
            </a:ln>
          </p:spPr>
        </p:sp>
      </p:grpSp>
      <p:sp>
        <p:nvSpPr>
          <p:cNvPr id="21" name="文本框 20"/>
          <p:cNvSpPr txBox="1"/>
          <p:nvPr/>
        </p:nvSpPr>
        <p:spPr>
          <a:xfrm>
            <a:off x="5465380" y="2991104"/>
            <a:ext cx="324964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000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能描述左、右肺的区别</a:t>
            </a:r>
            <a:endParaRPr lang="en-US" altLang="zh-CN" sz="2000" b="1" dirty="0">
              <a:solidFill>
                <a:srgbClr val="5E7C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: 圆角 21"/>
          <p:cNvSpPr/>
          <p:nvPr/>
        </p:nvSpPr>
        <p:spPr>
          <a:xfrm>
            <a:off x="4837440" y="2991104"/>
            <a:ext cx="479980" cy="479980"/>
          </a:xfrm>
          <a:prstGeom prst="roundRect">
            <a:avLst>
              <a:gd name="adj" fmla="val 15104"/>
            </a:avLst>
          </a:prstGeom>
          <a:solidFill>
            <a:srgbClr val="5E7C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22"/>
          <p:cNvGrpSpPr/>
          <p:nvPr/>
        </p:nvGrpSpPr>
        <p:grpSpPr>
          <a:xfrm>
            <a:off x="5465379" y="2861398"/>
            <a:ext cx="5658120" cy="609685"/>
            <a:chOff x="6096000" y="2143777"/>
            <a:chExt cx="5658120" cy="609685"/>
          </a:xfrm>
        </p:grpSpPr>
        <p:cxnSp>
          <p:nvCxnSpPr>
            <p:cNvPr id="24" name="直接连接符 23"/>
            <p:cNvCxnSpPr>
              <a:endCxn id="25" idx="7"/>
            </p:cNvCxnSpPr>
            <p:nvPr/>
          </p:nvCxnSpPr>
          <p:spPr>
            <a:xfrm>
              <a:off x="6096000" y="2753462"/>
              <a:ext cx="5048435" cy="0"/>
            </a:xfrm>
            <a:prstGeom prst="line">
              <a:avLst/>
            </a:prstGeom>
            <a:ln w="38100">
              <a:solidFill>
                <a:srgbClr val="5E7C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iconfont-1177-634505"/>
            <p:cNvSpPr>
              <a:spLocks noChangeAspect="1"/>
            </p:cNvSpPr>
            <p:nvPr/>
          </p:nvSpPr>
          <p:spPr bwMode="auto">
            <a:xfrm>
              <a:off x="11144435" y="2143777"/>
              <a:ext cx="609685" cy="609685"/>
            </a:xfrm>
            <a:custGeom>
              <a:avLst/>
              <a:gdLst>
                <a:gd name="T0" fmla="*/ 9743 w 10075"/>
                <a:gd name="T1" fmla="*/ 2645 h 10076"/>
                <a:gd name="T2" fmla="*/ 8767 w 10075"/>
                <a:gd name="T3" fmla="*/ 3621 h 10076"/>
                <a:gd name="T4" fmla="*/ 6454 w 10075"/>
                <a:gd name="T5" fmla="*/ 1308 h 10076"/>
                <a:gd name="T6" fmla="*/ 7430 w 10075"/>
                <a:gd name="T7" fmla="*/ 332 h 10076"/>
                <a:gd name="T8" fmla="*/ 8092 w 10075"/>
                <a:gd name="T9" fmla="*/ 332 h 10076"/>
                <a:gd name="T10" fmla="*/ 9743 w 10075"/>
                <a:gd name="T11" fmla="*/ 1982 h 10076"/>
                <a:gd name="T12" fmla="*/ 9743 w 10075"/>
                <a:gd name="T13" fmla="*/ 2645 h 10076"/>
                <a:gd name="T14" fmla="*/ 0 w 10075"/>
                <a:gd name="T15" fmla="*/ 10076 h 10076"/>
                <a:gd name="T16" fmla="*/ 2804 w 10075"/>
                <a:gd name="T17" fmla="*/ 9584 h 10076"/>
                <a:gd name="T18" fmla="*/ 486 w 10075"/>
                <a:gd name="T19" fmla="*/ 7265 h 10076"/>
                <a:gd name="T20" fmla="*/ 0 w 10075"/>
                <a:gd name="T21" fmla="*/ 10076 h 10076"/>
                <a:gd name="T22" fmla="*/ 811 w 10075"/>
                <a:gd name="T23" fmla="*/ 6951 h 10076"/>
                <a:gd name="T24" fmla="*/ 3124 w 10075"/>
                <a:gd name="T25" fmla="*/ 9264 h 10076"/>
                <a:gd name="T26" fmla="*/ 8412 w 10075"/>
                <a:gd name="T27" fmla="*/ 3976 h 10076"/>
                <a:gd name="T28" fmla="*/ 6098 w 10075"/>
                <a:gd name="T29" fmla="*/ 1663 h 10076"/>
                <a:gd name="T30" fmla="*/ 811 w 10075"/>
                <a:gd name="T31" fmla="*/ 6951 h 10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075" h="10076">
                  <a:moveTo>
                    <a:pt x="9743" y="2645"/>
                  </a:moveTo>
                  <a:lnTo>
                    <a:pt x="8767" y="3621"/>
                  </a:lnTo>
                  <a:lnTo>
                    <a:pt x="6454" y="1308"/>
                  </a:lnTo>
                  <a:lnTo>
                    <a:pt x="7430" y="332"/>
                  </a:lnTo>
                  <a:cubicBezTo>
                    <a:pt x="7761" y="0"/>
                    <a:pt x="8092" y="332"/>
                    <a:pt x="8092" y="332"/>
                  </a:cubicBezTo>
                  <a:lnTo>
                    <a:pt x="9743" y="1982"/>
                  </a:lnTo>
                  <a:cubicBezTo>
                    <a:pt x="9743" y="1982"/>
                    <a:pt x="10075" y="2313"/>
                    <a:pt x="9743" y="2645"/>
                  </a:cubicBezTo>
                  <a:close/>
                  <a:moveTo>
                    <a:pt x="0" y="10076"/>
                  </a:moveTo>
                  <a:lnTo>
                    <a:pt x="2804" y="9584"/>
                  </a:lnTo>
                  <a:lnTo>
                    <a:pt x="486" y="7265"/>
                  </a:lnTo>
                  <a:lnTo>
                    <a:pt x="0" y="10076"/>
                  </a:lnTo>
                  <a:close/>
                  <a:moveTo>
                    <a:pt x="811" y="6951"/>
                  </a:moveTo>
                  <a:lnTo>
                    <a:pt x="3124" y="9264"/>
                  </a:lnTo>
                  <a:lnTo>
                    <a:pt x="8412" y="3976"/>
                  </a:lnTo>
                  <a:lnTo>
                    <a:pt x="6098" y="1663"/>
                  </a:lnTo>
                  <a:lnTo>
                    <a:pt x="811" y="6951"/>
                  </a:lnTo>
                  <a:close/>
                </a:path>
              </a:pathLst>
            </a:custGeom>
            <a:solidFill>
              <a:srgbClr val="5E7C51"/>
            </a:solidFill>
            <a:ln>
              <a:noFill/>
            </a:ln>
          </p:spPr>
        </p:sp>
      </p:grpSp>
      <p:sp>
        <p:nvSpPr>
          <p:cNvPr id="26" name="文本框 25"/>
          <p:cNvSpPr txBox="1"/>
          <p:nvPr/>
        </p:nvSpPr>
        <p:spPr>
          <a:xfrm>
            <a:off x="5465380" y="4080170"/>
            <a:ext cx="4265642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000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能描述肺门、肺根的区别</a:t>
            </a:r>
            <a:endParaRPr lang="en-US" altLang="zh-CN" sz="2000" b="1" dirty="0">
              <a:solidFill>
                <a:srgbClr val="5E7C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: 圆角 26"/>
          <p:cNvSpPr/>
          <p:nvPr/>
        </p:nvSpPr>
        <p:spPr>
          <a:xfrm>
            <a:off x="4837440" y="4080170"/>
            <a:ext cx="479980" cy="479980"/>
          </a:xfrm>
          <a:prstGeom prst="roundRect">
            <a:avLst>
              <a:gd name="adj" fmla="val 15104"/>
            </a:avLst>
          </a:prstGeom>
          <a:solidFill>
            <a:srgbClr val="5E7C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27"/>
          <p:cNvGrpSpPr/>
          <p:nvPr/>
        </p:nvGrpSpPr>
        <p:grpSpPr>
          <a:xfrm>
            <a:off x="5465379" y="3950464"/>
            <a:ext cx="5646283" cy="609685"/>
            <a:chOff x="6096000" y="2143777"/>
            <a:chExt cx="5646283" cy="609685"/>
          </a:xfrm>
        </p:grpSpPr>
        <p:cxnSp>
          <p:nvCxnSpPr>
            <p:cNvPr id="29" name="直接连接符 28"/>
            <p:cNvCxnSpPr>
              <a:endCxn id="30" idx="7"/>
            </p:cNvCxnSpPr>
            <p:nvPr/>
          </p:nvCxnSpPr>
          <p:spPr>
            <a:xfrm>
              <a:off x="6096000" y="2753462"/>
              <a:ext cx="5036598" cy="0"/>
            </a:xfrm>
            <a:prstGeom prst="line">
              <a:avLst/>
            </a:prstGeom>
            <a:ln w="38100">
              <a:solidFill>
                <a:srgbClr val="5E7C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iconfont-1177-634505"/>
            <p:cNvSpPr>
              <a:spLocks noChangeAspect="1"/>
            </p:cNvSpPr>
            <p:nvPr/>
          </p:nvSpPr>
          <p:spPr bwMode="auto">
            <a:xfrm>
              <a:off x="11132598" y="2143777"/>
              <a:ext cx="609685" cy="609685"/>
            </a:xfrm>
            <a:custGeom>
              <a:avLst/>
              <a:gdLst>
                <a:gd name="T0" fmla="*/ 9743 w 10075"/>
                <a:gd name="T1" fmla="*/ 2645 h 10076"/>
                <a:gd name="T2" fmla="*/ 8767 w 10075"/>
                <a:gd name="T3" fmla="*/ 3621 h 10076"/>
                <a:gd name="T4" fmla="*/ 6454 w 10075"/>
                <a:gd name="T5" fmla="*/ 1308 h 10076"/>
                <a:gd name="T6" fmla="*/ 7430 w 10075"/>
                <a:gd name="T7" fmla="*/ 332 h 10076"/>
                <a:gd name="T8" fmla="*/ 8092 w 10075"/>
                <a:gd name="T9" fmla="*/ 332 h 10076"/>
                <a:gd name="T10" fmla="*/ 9743 w 10075"/>
                <a:gd name="T11" fmla="*/ 1982 h 10076"/>
                <a:gd name="T12" fmla="*/ 9743 w 10075"/>
                <a:gd name="T13" fmla="*/ 2645 h 10076"/>
                <a:gd name="T14" fmla="*/ 0 w 10075"/>
                <a:gd name="T15" fmla="*/ 10076 h 10076"/>
                <a:gd name="T16" fmla="*/ 2804 w 10075"/>
                <a:gd name="T17" fmla="*/ 9584 h 10076"/>
                <a:gd name="T18" fmla="*/ 486 w 10075"/>
                <a:gd name="T19" fmla="*/ 7265 h 10076"/>
                <a:gd name="T20" fmla="*/ 0 w 10075"/>
                <a:gd name="T21" fmla="*/ 10076 h 10076"/>
                <a:gd name="T22" fmla="*/ 811 w 10075"/>
                <a:gd name="T23" fmla="*/ 6951 h 10076"/>
                <a:gd name="T24" fmla="*/ 3124 w 10075"/>
                <a:gd name="T25" fmla="*/ 9264 h 10076"/>
                <a:gd name="T26" fmla="*/ 8412 w 10075"/>
                <a:gd name="T27" fmla="*/ 3976 h 10076"/>
                <a:gd name="T28" fmla="*/ 6098 w 10075"/>
                <a:gd name="T29" fmla="*/ 1663 h 10076"/>
                <a:gd name="T30" fmla="*/ 811 w 10075"/>
                <a:gd name="T31" fmla="*/ 6951 h 10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075" h="10076">
                  <a:moveTo>
                    <a:pt x="9743" y="2645"/>
                  </a:moveTo>
                  <a:lnTo>
                    <a:pt x="8767" y="3621"/>
                  </a:lnTo>
                  <a:lnTo>
                    <a:pt x="6454" y="1308"/>
                  </a:lnTo>
                  <a:lnTo>
                    <a:pt x="7430" y="332"/>
                  </a:lnTo>
                  <a:cubicBezTo>
                    <a:pt x="7761" y="0"/>
                    <a:pt x="8092" y="332"/>
                    <a:pt x="8092" y="332"/>
                  </a:cubicBezTo>
                  <a:lnTo>
                    <a:pt x="9743" y="1982"/>
                  </a:lnTo>
                  <a:cubicBezTo>
                    <a:pt x="9743" y="1982"/>
                    <a:pt x="10075" y="2313"/>
                    <a:pt x="9743" y="2645"/>
                  </a:cubicBezTo>
                  <a:close/>
                  <a:moveTo>
                    <a:pt x="0" y="10076"/>
                  </a:moveTo>
                  <a:lnTo>
                    <a:pt x="2804" y="9584"/>
                  </a:lnTo>
                  <a:lnTo>
                    <a:pt x="486" y="7265"/>
                  </a:lnTo>
                  <a:lnTo>
                    <a:pt x="0" y="10076"/>
                  </a:lnTo>
                  <a:close/>
                  <a:moveTo>
                    <a:pt x="811" y="6951"/>
                  </a:moveTo>
                  <a:lnTo>
                    <a:pt x="3124" y="9264"/>
                  </a:lnTo>
                  <a:lnTo>
                    <a:pt x="8412" y="3976"/>
                  </a:lnTo>
                  <a:lnTo>
                    <a:pt x="6098" y="1663"/>
                  </a:lnTo>
                  <a:lnTo>
                    <a:pt x="811" y="6951"/>
                  </a:lnTo>
                  <a:close/>
                </a:path>
              </a:pathLst>
            </a:custGeom>
            <a:solidFill>
              <a:srgbClr val="5E7C51"/>
            </a:solidFill>
            <a:ln>
              <a:noFill/>
            </a:ln>
          </p:spPr>
        </p:sp>
      </p:grpSp>
      <p:sp>
        <p:nvSpPr>
          <p:cNvPr id="31" name="文本框 30"/>
          <p:cNvSpPr txBox="1"/>
          <p:nvPr/>
        </p:nvSpPr>
        <p:spPr>
          <a:xfrm>
            <a:off x="5465379" y="5169236"/>
            <a:ext cx="4728487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000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能给大家一些好的护肺建议</a:t>
            </a:r>
            <a:endParaRPr lang="en-US" altLang="zh-CN" sz="2000" b="1" dirty="0">
              <a:solidFill>
                <a:srgbClr val="5E7C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: 圆角 31"/>
          <p:cNvSpPr/>
          <p:nvPr/>
        </p:nvSpPr>
        <p:spPr>
          <a:xfrm>
            <a:off x="4837440" y="5169236"/>
            <a:ext cx="479980" cy="479980"/>
          </a:xfrm>
          <a:prstGeom prst="roundRect">
            <a:avLst>
              <a:gd name="adj" fmla="val 15104"/>
            </a:avLst>
          </a:prstGeom>
          <a:solidFill>
            <a:srgbClr val="5E7C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32"/>
          <p:cNvGrpSpPr/>
          <p:nvPr/>
        </p:nvGrpSpPr>
        <p:grpSpPr>
          <a:xfrm>
            <a:off x="5465379" y="5039530"/>
            <a:ext cx="5646282" cy="609685"/>
            <a:chOff x="6096000" y="2143777"/>
            <a:chExt cx="5646282" cy="609685"/>
          </a:xfrm>
        </p:grpSpPr>
        <p:cxnSp>
          <p:nvCxnSpPr>
            <p:cNvPr id="34" name="直接连接符 33"/>
            <p:cNvCxnSpPr>
              <a:endCxn id="35" idx="7"/>
            </p:cNvCxnSpPr>
            <p:nvPr/>
          </p:nvCxnSpPr>
          <p:spPr>
            <a:xfrm>
              <a:off x="6096000" y="2753462"/>
              <a:ext cx="5036597" cy="0"/>
            </a:xfrm>
            <a:prstGeom prst="line">
              <a:avLst/>
            </a:prstGeom>
            <a:ln w="38100">
              <a:solidFill>
                <a:srgbClr val="5E7C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iconfont-1177-634505"/>
            <p:cNvSpPr>
              <a:spLocks noChangeAspect="1"/>
            </p:cNvSpPr>
            <p:nvPr/>
          </p:nvSpPr>
          <p:spPr bwMode="auto">
            <a:xfrm>
              <a:off x="11132597" y="2143777"/>
              <a:ext cx="609685" cy="609685"/>
            </a:xfrm>
            <a:custGeom>
              <a:avLst/>
              <a:gdLst>
                <a:gd name="T0" fmla="*/ 9743 w 10075"/>
                <a:gd name="T1" fmla="*/ 2645 h 10076"/>
                <a:gd name="T2" fmla="*/ 8767 w 10075"/>
                <a:gd name="T3" fmla="*/ 3621 h 10076"/>
                <a:gd name="T4" fmla="*/ 6454 w 10075"/>
                <a:gd name="T5" fmla="*/ 1308 h 10076"/>
                <a:gd name="T6" fmla="*/ 7430 w 10075"/>
                <a:gd name="T7" fmla="*/ 332 h 10076"/>
                <a:gd name="T8" fmla="*/ 8092 w 10075"/>
                <a:gd name="T9" fmla="*/ 332 h 10076"/>
                <a:gd name="T10" fmla="*/ 9743 w 10075"/>
                <a:gd name="T11" fmla="*/ 1982 h 10076"/>
                <a:gd name="T12" fmla="*/ 9743 w 10075"/>
                <a:gd name="T13" fmla="*/ 2645 h 10076"/>
                <a:gd name="T14" fmla="*/ 0 w 10075"/>
                <a:gd name="T15" fmla="*/ 10076 h 10076"/>
                <a:gd name="T16" fmla="*/ 2804 w 10075"/>
                <a:gd name="T17" fmla="*/ 9584 h 10076"/>
                <a:gd name="T18" fmla="*/ 486 w 10075"/>
                <a:gd name="T19" fmla="*/ 7265 h 10076"/>
                <a:gd name="T20" fmla="*/ 0 w 10075"/>
                <a:gd name="T21" fmla="*/ 10076 h 10076"/>
                <a:gd name="T22" fmla="*/ 811 w 10075"/>
                <a:gd name="T23" fmla="*/ 6951 h 10076"/>
                <a:gd name="T24" fmla="*/ 3124 w 10075"/>
                <a:gd name="T25" fmla="*/ 9264 h 10076"/>
                <a:gd name="T26" fmla="*/ 8412 w 10075"/>
                <a:gd name="T27" fmla="*/ 3976 h 10076"/>
                <a:gd name="T28" fmla="*/ 6098 w 10075"/>
                <a:gd name="T29" fmla="*/ 1663 h 10076"/>
                <a:gd name="T30" fmla="*/ 811 w 10075"/>
                <a:gd name="T31" fmla="*/ 6951 h 10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075" h="10076">
                  <a:moveTo>
                    <a:pt x="9743" y="2645"/>
                  </a:moveTo>
                  <a:lnTo>
                    <a:pt x="8767" y="3621"/>
                  </a:lnTo>
                  <a:lnTo>
                    <a:pt x="6454" y="1308"/>
                  </a:lnTo>
                  <a:lnTo>
                    <a:pt x="7430" y="332"/>
                  </a:lnTo>
                  <a:cubicBezTo>
                    <a:pt x="7761" y="0"/>
                    <a:pt x="8092" y="332"/>
                    <a:pt x="8092" y="332"/>
                  </a:cubicBezTo>
                  <a:lnTo>
                    <a:pt x="9743" y="1982"/>
                  </a:lnTo>
                  <a:cubicBezTo>
                    <a:pt x="9743" y="1982"/>
                    <a:pt x="10075" y="2313"/>
                    <a:pt x="9743" y="2645"/>
                  </a:cubicBezTo>
                  <a:close/>
                  <a:moveTo>
                    <a:pt x="0" y="10076"/>
                  </a:moveTo>
                  <a:lnTo>
                    <a:pt x="2804" y="9584"/>
                  </a:lnTo>
                  <a:lnTo>
                    <a:pt x="486" y="7265"/>
                  </a:lnTo>
                  <a:lnTo>
                    <a:pt x="0" y="10076"/>
                  </a:lnTo>
                  <a:close/>
                  <a:moveTo>
                    <a:pt x="811" y="6951"/>
                  </a:moveTo>
                  <a:lnTo>
                    <a:pt x="3124" y="9264"/>
                  </a:lnTo>
                  <a:lnTo>
                    <a:pt x="8412" y="3976"/>
                  </a:lnTo>
                  <a:lnTo>
                    <a:pt x="6098" y="1663"/>
                  </a:lnTo>
                  <a:lnTo>
                    <a:pt x="811" y="6951"/>
                  </a:lnTo>
                  <a:close/>
                </a:path>
              </a:pathLst>
            </a:custGeom>
            <a:solidFill>
              <a:srgbClr val="5E7C51"/>
            </a:solidFill>
            <a:ln>
              <a:noFill/>
            </a:ln>
          </p:spPr>
        </p: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21" grpId="0"/>
      <p:bldP spid="22" grpId="0" animBg="1"/>
      <p:bldP spid="26" grpId="0"/>
      <p:bldP spid="27" grpId="0" animBg="1"/>
      <p:bldP spid="31" grpId="0"/>
      <p:bldP spid="3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04800" y="162580"/>
            <a:ext cx="3805561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二、呼吸活动</a:t>
            </a:r>
          </a:p>
        </p:txBody>
      </p:sp>
      <p:pic>
        <p:nvPicPr>
          <p:cNvPr id="4" name="Picture 11">
            <a:extLst>
              <a:ext uri="{FF2B5EF4-FFF2-40B4-BE49-F238E27FC236}">
                <a16:creationId xmlns:a16="http://schemas.microsoft.com/office/drawing/2014/main" xmlns="" id="{9F7D292A-DC97-4393-B8B4-E0CFD41F30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7962" y="1764281"/>
            <a:ext cx="9956352" cy="5093719"/>
          </a:xfrm>
          <a:prstGeom prst="rect">
            <a:avLst/>
          </a:prstGeom>
        </p:spPr>
      </p:pic>
      <p:pic>
        <p:nvPicPr>
          <p:cNvPr id="5" name="肺插入视频剪辑版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3002845" y="2006602"/>
            <a:ext cx="6378222" cy="3606799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8895" y="943610"/>
            <a:ext cx="5527675" cy="56699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304800" y="162580"/>
            <a:ext cx="3805561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二、呼吸活动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465307" y="6031210"/>
            <a:ext cx="58718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肺容易受内、外因素损害，是人体最易失守的一道防线。 </a:t>
            </a:r>
          </a:p>
        </p:txBody>
      </p:sp>
      <p:pic>
        <p:nvPicPr>
          <p:cNvPr id="4" name="图片 3" descr="VCG211101822203"/>
          <p:cNvPicPr>
            <a:picLocks noChangeAspect="1"/>
          </p:cNvPicPr>
          <p:nvPr/>
        </p:nvPicPr>
        <p:blipFill>
          <a:blip r:embed="rId2"/>
          <a:srcRect b="5649"/>
          <a:stretch>
            <a:fillRect/>
          </a:stretch>
        </p:blipFill>
        <p:spPr>
          <a:xfrm>
            <a:off x="2184400" y="1045845"/>
            <a:ext cx="7802880" cy="4910455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04800" y="162580"/>
            <a:ext cx="3805561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三、肺的位置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5949482" y="2019431"/>
            <a:ext cx="5688625" cy="3177916"/>
            <a:chOff x="5949482" y="2019431"/>
            <a:chExt cx="5688625" cy="3177916"/>
          </a:xfrm>
        </p:grpSpPr>
        <p:grpSp>
          <p:nvGrpSpPr>
            <p:cNvPr id="2" name="组合 1"/>
            <p:cNvGrpSpPr/>
            <p:nvPr/>
          </p:nvGrpSpPr>
          <p:grpSpPr>
            <a:xfrm>
              <a:off x="5949482" y="2019431"/>
              <a:ext cx="5516546" cy="3177916"/>
              <a:chOff x="5828044" y="1839310"/>
              <a:chExt cx="5516546" cy="3944052"/>
            </a:xfrm>
          </p:grpSpPr>
          <p:sp>
            <p:nvSpPr>
              <p:cNvPr id="4" name="矩形: 圆角 3"/>
              <p:cNvSpPr/>
              <p:nvPr/>
            </p:nvSpPr>
            <p:spPr>
              <a:xfrm>
                <a:off x="5828044" y="1839310"/>
                <a:ext cx="5516546" cy="3944052"/>
              </a:xfrm>
              <a:prstGeom prst="roundRect">
                <a:avLst>
                  <a:gd name="adj" fmla="val 5303"/>
                </a:avLst>
              </a:prstGeom>
              <a:solidFill>
                <a:srgbClr val="5E7C51"/>
              </a:solidFill>
              <a:effectLst>
                <a:reflection blurRad="6350" stA="52000" endA="300" endPos="350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6000122" y="2022715"/>
                <a:ext cx="5172389" cy="45890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indent="457200">
                  <a:lnSpc>
                    <a:spcPct val="150000"/>
                  </a:lnSpc>
                </a:pPr>
                <a:endParaRPr lang="zh-CN" altLang="en-US" sz="1800" b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0" name="文本框 9"/>
            <p:cNvSpPr txBox="1"/>
            <p:nvPr/>
          </p:nvSpPr>
          <p:spPr>
            <a:xfrm>
              <a:off x="6561449" y="2870609"/>
              <a:ext cx="5076658" cy="111678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200000"/>
                </a:lnSpc>
                <a:buFont typeface="Wingdings" panose="05000000000000000000" pitchFamily="2" charset="2"/>
                <a:buChar char="n"/>
              </a:pP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肺位于胸腔内，纵隔的两侧，膈的上方</a:t>
              </a:r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>
                <a:lnSpc>
                  <a:spcPct val="200000"/>
                </a:lnSpc>
                <a:buFont typeface="Wingdings" panose="05000000000000000000" pitchFamily="2" charset="2"/>
                <a:buChar char="n"/>
              </a:pP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分左肺和右肺。</a:t>
              </a:r>
            </a:p>
          </p:txBody>
        </p:sp>
      </p:grpSp>
      <p:pic>
        <p:nvPicPr>
          <p:cNvPr id="9" name="Picture 2" descr="C:\Users\徐剑侠\Desktop\傅\VCG41168833088.jpgVCG41168833088"/>
          <p:cNvPicPr>
            <a:picLocks noChangeAspect="1" noChangeArrowheads="1"/>
          </p:cNvPicPr>
          <p:nvPr/>
        </p:nvPicPr>
        <p:blipFill>
          <a:blip r:embed="rId2" cstate="print"/>
          <a:srcRect b="4968"/>
          <a:stretch>
            <a:fillRect/>
          </a:stretch>
        </p:blipFill>
        <p:spPr bwMode="auto">
          <a:xfrm>
            <a:off x="1308735" y="2019300"/>
            <a:ext cx="3927475" cy="3109595"/>
          </a:xfrm>
          <a:prstGeom prst="roundRect">
            <a:avLst>
              <a:gd name="adj" fmla="val 5391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8043589" y="1554435"/>
            <a:ext cx="2892892" cy="2540910"/>
          </a:xfrm>
          <a:prstGeom prst="rect">
            <a:avLst/>
          </a:prstGeom>
          <a:solidFill>
            <a:srgbClr val="6586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304800" y="162580"/>
            <a:ext cx="3805561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四、肺的质地与颜色</a:t>
            </a:r>
          </a:p>
        </p:txBody>
      </p:sp>
      <p:sp>
        <p:nvSpPr>
          <p:cNvPr id="15" name="矩形 14"/>
          <p:cNvSpPr/>
          <p:nvPr/>
        </p:nvSpPr>
        <p:spPr>
          <a:xfrm>
            <a:off x="1110459" y="1554435"/>
            <a:ext cx="3118617" cy="2540910"/>
          </a:xfrm>
          <a:prstGeom prst="rect">
            <a:avLst/>
          </a:prstGeom>
          <a:solidFill>
            <a:srgbClr val="6586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0459" y="1554435"/>
            <a:ext cx="3118617" cy="2053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图片 12" descr="24c72f6921e83697103b3f2b0693a70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3589" y="1554435"/>
            <a:ext cx="2892892" cy="2053953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4733949" y="1554435"/>
            <a:ext cx="2804767" cy="2540910"/>
          </a:xfrm>
          <a:prstGeom prst="rect">
            <a:avLst/>
          </a:prstGeom>
          <a:solidFill>
            <a:srgbClr val="6586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4" name="图片 13" descr="1b32a7a2505f3d278fe60fcadc452824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3949" y="1554435"/>
            <a:ext cx="2804767" cy="2053953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1110459" y="4477023"/>
            <a:ext cx="9826022" cy="1079973"/>
            <a:chOff x="1110459" y="4477023"/>
            <a:chExt cx="9826022" cy="1079973"/>
          </a:xfrm>
        </p:grpSpPr>
        <p:sp>
          <p:nvSpPr>
            <p:cNvPr id="19" name="矩形 18"/>
            <p:cNvSpPr/>
            <p:nvPr/>
          </p:nvSpPr>
          <p:spPr>
            <a:xfrm>
              <a:off x="1110459" y="4477023"/>
              <a:ext cx="9826022" cy="1079973"/>
            </a:xfrm>
            <a:prstGeom prst="rect">
              <a:avLst/>
            </a:prstGeom>
            <a:solidFill>
              <a:srgbClr val="6586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1533541" y="4555344"/>
              <a:ext cx="8979858" cy="9220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457200">
                <a:lnSpc>
                  <a:spcPct val="150000"/>
                </a:lnSpc>
              </a:pPr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新生儿肺呈淡红色，成人的肺由于吸入的灰尘和炭末颗粒不断沉积，颜色变为暗红色或深灰色。</a:t>
              </a:r>
            </a:p>
          </p:txBody>
        </p:sp>
      </p:grpSp>
      <p:sp>
        <p:nvSpPr>
          <p:cNvPr id="7" name="矩形 6"/>
          <p:cNvSpPr/>
          <p:nvPr/>
        </p:nvSpPr>
        <p:spPr>
          <a:xfrm>
            <a:off x="2051189" y="3631630"/>
            <a:ext cx="10310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正常肺</a:t>
            </a:r>
          </a:p>
        </p:txBody>
      </p:sp>
      <p:sp>
        <p:nvSpPr>
          <p:cNvPr id="8" name="矩形 7"/>
          <p:cNvSpPr/>
          <p:nvPr/>
        </p:nvSpPr>
        <p:spPr>
          <a:xfrm>
            <a:off x="8345330" y="3631630"/>
            <a:ext cx="22894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吸烟一年以上的肺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5" grpId="0" animBg="1"/>
      <p:bldP spid="16" grpId="0" animBg="1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04800" y="162580"/>
            <a:ext cx="3805561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四、肺的质地与颜色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8809" y="1697499"/>
            <a:ext cx="3182818" cy="41295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2" name="图片 1" descr="VCG211237361233"/>
          <p:cNvPicPr>
            <a:picLocks noChangeAspect="1"/>
          </p:cNvPicPr>
          <p:nvPr/>
        </p:nvPicPr>
        <p:blipFill>
          <a:blip r:embed="rId4"/>
          <a:srcRect b="8255"/>
          <a:stretch>
            <a:fillRect/>
          </a:stretch>
        </p:blipFill>
        <p:spPr>
          <a:xfrm>
            <a:off x="5551311" y="3500391"/>
            <a:ext cx="4881880" cy="2326640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04800" y="162580"/>
            <a:ext cx="3805561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五、肺的形态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0805" y="1259007"/>
            <a:ext cx="3083134" cy="41295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00" name="文本框 99"/>
          <p:cNvSpPr txBox="1"/>
          <p:nvPr/>
        </p:nvSpPr>
        <p:spPr>
          <a:xfrm>
            <a:off x="6256242" y="5748218"/>
            <a:ext cx="5080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0"/>
            <a:r>
              <a:rPr lang="zh-CN" sz="2400" b="0" dirty="0">
                <a:solidFill>
                  <a:srgbClr val="65865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一尖、一底、两面和三缘</a:t>
            </a:r>
            <a:r>
              <a:rPr lang="zh-CN" altLang="en-US" sz="2400" b="0" dirty="0">
                <a:solidFill>
                  <a:srgbClr val="65865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6AD2191B-5D95-4EC3-9C29-212D88A7124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353" t="18096" r="25073"/>
          <a:stretch>
            <a:fillRect/>
          </a:stretch>
        </p:blipFill>
        <p:spPr>
          <a:xfrm flipH="1">
            <a:off x="32271" y="749300"/>
            <a:ext cx="4047359" cy="5892800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04800" y="162580"/>
            <a:ext cx="3805561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五、肺的形态</a:t>
            </a:r>
          </a:p>
        </p:txBody>
      </p:sp>
      <p:pic>
        <p:nvPicPr>
          <p:cNvPr id="25" name="Picture 4" descr="p_large_tvDj_7bd500000da32d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9732" y="1474722"/>
            <a:ext cx="4559980" cy="3908555"/>
          </a:xfrm>
          <a:prstGeom prst="rect">
            <a:avLst/>
          </a:prstGeom>
          <a:noFill/>
        </p:spPr>
      </p:pic>
      <p:sp>
        <p:nvSpPr>
          <p:cNvPr id="26" name="文本框 25"/>
          <p:cNvSpPr txBox="1"/>
          <p:nvPr/>
        </p:nvSpPr>
        <p:spPr>
          <a:xfrm>
            <a:off x="5909625" y="1790343"/>
            <a:ext cx="5693641" cy="12899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肺尖：肺的上端钝圆，经胸廓上口突入到颈根部，高出锁骨内侧</a:t>
            </a:r>
            <a:r>
              <a:rPr lang="en-US" altLang="zh-CN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1/3</a:t>
            </a:r>
            <a:r>
              <a:rPr lang="zh-CN" altLang="en-US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部的上方</a:t>
            </a:r>
            <a:r>
              <a:rPr lang="en-US" altLang="zh-CN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2-3cm</a:t>
            </a:r>
            <a:r>
              <a:rPr lang="zh-CN" altLang="en-US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>
              <a:solidFill>
                <a:srgbClr val="5E7C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肺底（膈面）：肺的下面与膈相邻而凹陷。</a:t>
            </a:r>
            <a:endParaRPr lang="zh-CN" altLang="en-US" sz="1800" b="1" dirty="0">
              <a:solidFill>
                <a:srgbClr val="5E7C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8C876E4A-D162-4AC8-B784-73FA854255F4}"/>
              </a:ext>
            </a:extLst>
          </p:cNvPr>
          <p:cNvGrpSpPr/>
          <p:nvPr/>
        </p:nvGrpSpPr>
        <p:grpSpPr>
          <a:xfrm>
            <a:off x="8771139" y="4317156"/>
            <a:ext cx="3317742" cy="2540844"/>
            <a:chOff x="9544980" y="4893547"/>
            <a:chExt cx="2499273" cy="1914032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xmlns="" id="{04724015-9BC9-4A67-A528-A55190F270E0}"/>
                </a:ext>
              </a:extLst>
            </p:cNvPr>
            <p:cNvSpPr/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xmlns="" id="{81BB2E12-95A2-41EF-A76B-5B84BA3D9A1A}"/>
                </a:ext>
              </a:extLst>
            </p:cNvPr>
            <p:cNvSpPr/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xmlns="" id="{5877ABF4-84AB-4C90-A5FC-4EA616179CE4}"/>
                </a:ext>
              </a:extLst>
            </p:cNvPr>
            <p:cNvSpPr/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xmlns="" id="{F9452E66-5C3A-409B-BE33-0BACE6D9D662}"/>
                </a:ext>
              </a:extLst>
            </p:cNvPr>
            <p:cNvSpPr/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xmlns="" id="{9C63D1EC-3358-4812-AF99-EC6794DE6BC8}"/>
                </a:ext>
              </a:extLst>
            </p:cNvPr>
            <p:cNvSpPr/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xmlns="" id="{9D6A45CB-5B3B-4986-AA4F-02BA59F3E9EC}"/>
                </a:ext>
              </a:extLst>
            </p:cNvPr>
            <p:cNvSpPr/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xmlns="" id="{25A3A52A-2716-452C-8EDB-5DC2AF795283}"/>
                </a:ext>
              </a:extLst>
            </p:cNvPr>
            <p:cNvSpPr/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xmlns="" id="{E27787F8-70D7-45E2-8866-B818A686C886}"/>
                </a:ext>
              </a:extLst>
            </p:cNvPr>
            <p:cNvSpPr/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xmlns="" id="{505769DF-A9A0-46D8-9BD9-3A75E21E9275}"/>
                </a:ext>
              </a:extLst>
            </p:cNvPr>
            <p:cNvSpPr/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xmlns="" id="{3E7951CF-A8E1-4774-99DC-530657B819F6}"/>
                </a:ext>
              </a:extLst>
            </p:cNvPr>
            <p:cNvSpPr/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  <p:tag name="ISPRING_SCORM_RATE_SLIDES" val="0"/>
  <p:tag name="ISPRING_SCORM_PASSING_SCORE" val="0.000000"/>
  <p:tag name="ISPRING_ULTRA_SCORM_COURSE_ID" val="5F3A0813-4F10-4288-9C44-6496E5EE8EEE"/>
  <p:tag name="ISPRINGONLINEFOLDERID" val="0"/>
  <p:tag name="ISPRINGONLINEFOLDERPATH" val="内容列表"/>
  <p:tag name="ISPRINGCLOUDFOLDERID" val="0"/>
  <p:tag name="ISPRINGCLOUDFOLDERPATH" val="资源库"/>
  <p:tag name="ISPRING_OUTPUT_FOLDER" val="E:\ppt\第三批02\127606"/>
  <p:tag name="ISPRING_FIRST_PUBLISH" val="1"/>
  <p:tag name="ISPRING_SCORM_RATE_QUIZZES" val="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LIDE.GUIDESSETTING" val="{&quot;Id&quot;:null,&quot;Name&quot;:&quot;窄&quot;,&quot;HeaderHeight&quot;:10.0,&quot;FooterHeight&quot;:5.0,&quot;SideMargin&quot;:2.5,&quot;TopMargin&quot;:0.0,&quot;BottomMargin&quot;:0.0,&quot;IntervalMargin&quot;:1.0,&quot;SettingType&quot;:&quot;System&quot;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84420"/>
  <p:tag name="MH_LIBRARY" val="GRAPHIC"/>
  <p:tag name="MH_ORDER" val="文本框 1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84420"/>
  <p:tag name="MH_LIBRARY" val="GRAPHIC"/>
  <p:tag name="MH_ORDER" val="Freeform 5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84420"/>
  <p:tag name="MH_LIBRARY" val="GRAPHIC"/>
  <p:tag name="MH_ORDER" val="Freeform 5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401</Words>
  <Application>Microsoft Office PowerPoint</Application>
  <PresentationFormat>自定义</PresentationFormat>
  <Paragraphs>73</Paragraphs>
  <Slides>17</Slides>
  <Notes>13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18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zwj</dc:creator>
  <cp:lastModifiedBy>user</cp:lastModifiedBy>
  <cp:revision>161</cp:revision>
  <dcterms:created xsi:type="dcterms:W3CDTF">2017-01-22T01:21:00Z</dcterms:created>
  <dcterms:modified xsi:type="dcterms:W3CDTF">2021-03-22T08:17:59Z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