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Default Extension="wav" ContentType="audio/x-wav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45"/>
  </p:notesMasterIdLst>
  <p:sldIdLst>
    <p:sldId id="257" r:id="rId3"/>
    <p:sldId id="258" r:id="rId4"/>
    <p:sldId id="277" r:id="rId5"/>
    <p:sldId id="284" r:id="rId6"/>
    <p:sldId id="287" r:id="rId7"/>
    <p:sldId id="316" r:id="rId8"/>
    <p:sldId id="319" r:id="rId9"/>
    <p:sldId id="320" r:id="rId10"/>
    <p:sldId id="321" r:id="rId11"/>
    <p:sldId id="323" r:id="rId12"/>
    <p:sldId id="324" r:id="rId13"/>
    <p:sldId id="325" r:id="rId14"/>
    <p:sldId id="326" r:id="rId15"/>
    <p:sldId id="328" r:id="rId16"/>
    <p:sldId id="329" r:id="rId17"/>
    <p:sldId id="327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18" r:id="rId38"/>
    <p:sldId id="349" r:id="rId39"/>
    <p:sldId id="350" r:id="rId40"/>
    <p:sldId id="351" r:id="rId41"/>
    <p:sldId id="352" r:id="rId42"/>
    <p:sldId id="353" r:id="rId43"/>
    <p:sldId id="259" r:id="rId44"/>
  </p:sldIdLst>
  <p:sldSz cx="12192000" cy="6858000"/>
  <p:notesSz cx="6858000" cy="9144000"/>
  <p:custDataLst>
    <p:tags r:id="rId4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51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91" userDrawn="1">
          <p15:clr>
            <a:srgbClr val="A4A3A4"/>
          </p15:clr>
        </p15:guide>
        <p15:guide id="5" orient="horz" pos="432">
          <p15:clr>
            <a:srgbClr val="A4A3A4"/>
          </p15:clr>
        </p15:guide>
        <p15:guide id="6" orient="horz" pos="4104">
          <p15:clr>
            <a:srgbClr val="A4A3A4"/>
          </p15:clr>
        </p15:guide>
        <p15:guide id="7" orient="horz" pos="40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19561"/>
    <a:srgbClr val="5E7C51"/>
    <a:srgbClr val="506944"/>
    <a:srgbClr val="B7D632"/>
    <a:srgbClr val="729762"/>
    <a:srgbClr val="49613F"/>
    <a:srgbClr val="435839"/>
    <a:srgbClr val="097AE6"/>
    <a:srgbClr val="28ABF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07" autoAdjust="0"/>
  </p:normalViewPr>
  <p:slideViewPr>
    <p:cSldViewPr snapToGrid="0">
      <p:cViewPr varScale="1">
        <p:scale>
          <a:sx n="84" d="100"/>
          <a:sy n="84" d="100"/>
        </p:scale>
        <p:origin x="-774" y="-78"/>
      </p:cViewPr>
      <p:guideLst>
        <p:guide orient="horz" pos="2251"/>
        <p:guide orient="horz" pos="432"/>
        <p:guide orient="horz" pos="4104"/>
        <p:guide orient="horz" pos="4020"/>
        <p:guide pos="3840"/>
        <p:guide pos="211"/>
        <p:guide pos="74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0F12FA-D57A-46A9-BFC4-2111AEACD2C8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9BD393A0-1836-4E0D-B53F-65CC3609DC13}">
      <dgm:prSet phldrT="[文本]" custT="1"/>
      <dgm:spPr/>
      <dgm:t>
        <a:bodyPr/>
        <a:lstStyle/>
        <a:p>
          <a:r>
            <a: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1. </a:t>
          </a:r>
          <a:r>
            <a: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鼻</a:t>
          </a:r>
        </a:p>
      </dgm:t>
    </dgm:pt>
    <dgm:pt modelId="{325E30E4-A67D-470A-9FF5-984A57541516}" type="parTrans" cxnId="{323F7BB2-719A-4DE9-91FD-DDF63397C4F8}">
      <dgm:prSet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1D18C9C-0224-4E33-8D6B-D0CA08E1AFF9}" type="sibTrans" cxnId="{323F7BB2-719A-4DE9-91FD-DDF63397C4F8}">
      <dgm:prSet custT="1"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C8F7588-9A8E-4C67-9D3E-4026376CA410}">
      <dgm:prSet phldrT="[文本]" custT="1"/>
      <dgm:spPr/>
      <dgm:t>
        <a:bodyPr/>
        <a:lstStyle/>
        <a:p>
          <a:r>
            <a: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2. </a:t>
          </a:r>
          <a:r>
            <a: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咽</a:t>
          </a:r>
        </a:p>
      </dgm:t>
    </dgm:pt>
    <dgm:pt modelId="{E36CF5F5-1DD3-4B56-9B77-42A172FDFEAC}" type="parTrans" cxnId="{EDD84946-AF09-45B1-A0CA-114BF16BCEC5}">
      <dgm:prSet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B6112C-24BC-45CE-961D-23FAF0F2DD92}" type="sibTrans" cxnId="{EDD84946-AF09-45B1-A0CA-114BF16BCEC5}">
      <dgm:prSet custT="1"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5CBFF49-CEC8-4C6A-9844-862B3E49FC13}">
      <dgm:prSet phldrT="[文本]" custT="1"/>
      <dgm:spPr/>
      <dgm:t>
        <a:bodyPr/>
        <a:lstStyle/>
        <a:p>
          <a:r>
            <a: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3. </a:t>
          </a:r>
          <a:r>
            <a: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喉</a:t>
          </a:r>
        </a:p>
      </dgm:t>
    </dgm:pt>
    <dgm:pt modelId="{358FBB62-8901-4E2C-9935-8099C8322999}" type="parTrans" cxnId="{17BD0D06-F870-444D-8890-150C2AC22EDE}">
      <dgm:prSet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39256C0-1A27-4595-B7B1-D528C1BC85C2}" type="sibTrans" cxnId="{17BD0D06-F870-444D-8890-150C2AC22EDE}">
      <dgm:prSet custT="1"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1349FA1-1CAE-44C8-8F67-A759FCAAB300}">
      <dgm:prSet phldrT="[文本]" custT="1"/>
      <dgm:spPr/>
      <dgm:t>
        <a:bodyPr/>
        <a:lstStyle/>
        <a:p>
          <a:r>
            <a: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4. </a:t>
          </a:r>
          <a:r>
            <a: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气管</a:t>
          </a:r>
        </a:p>
      </dgm:t>
    </dgm:pt>
    <dgm:pt modelId="{61E99BDC-608C-493A-B830-DF1CB2333474}" type="parTrans" cxnId="{24721278-C9AD-4E78-B497-AA90A9F082F9}">
      <dgm:prSet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05E3E12-8EC6-42ED-9E3A-62F095130DD0}" type="sibTrans" cxnId="{24721278-C9AD-4E78-B497-AA90A9F082F9}">
      <dgm:prSet custT="1"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CAC5C20-1D54-44F4-81FE-479733F394E1}">
      <dgm:prSet phldrT="[文本]" custT="1"/>
      <dgm:spPr/>
      <dgm:t>
        <a:bodyPr/>
        <a:lstStyle/>
        <a:p>
          <a:r>
            <a: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5. </a:t>
          </a:r>
          <a:r>
            <a: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主支气管</a:t>
          </a:r>
        </a:p>
      </dgm:t>
    </dgm:pt>
    <dgm:pt modelId="{B463FB40-A34A-4863-B87C-27B865F67A8F}" type="parTrans" cxnId="{79D0587D-36F1-4BF0-AC6F-AB332C5F6DEB}">
      <dgm:prSet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F8D72FA-30ED-4F09-B363-559B65035783}" type="sibTrans" cxnId="{79D0587D-36F1-4BF0-AC6F-AB332C5F6DEB}">
      <dgm:prSet custT="1"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A7B7024-6AA5-4639-8D1A-66C2ED130193}">
      <dgm:prSet phldrT="[文本]" custT="1"/>
      <dgm:spPr/>
      <dgm:t>
        <a:bodyPr/>
        <a:lstStyle/>
        <a:p>
          <a:r>
            <a: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6. </a:t>
          </a:r>
          <a:r>
            <a: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肺</a:t>
          </a:r>
        </a:p>
      </dgm:t>
    </dgm:pt>
    <dgm:pt modelId="{8ECF4765-4B69-415A-8FDD-FAFBD6AA4239}" type="parTrans" cxnId="{274051CD-90C4-4700-8462-07F925173C1B}">
      <dgm:prSet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F3DE461-07EB-4F80-8804-4E887FC9843B}" type="sibTrans" cxnId="{274051CD-90C4-4700-8462-07F925173C1B}">
      <dgm:prSet custT="1"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8212199-7FCC-4152-ACF4-287FB3B15DA4}">
      <dgm:prSet phldrT="[文本]" custT="1"/>
      <dgm:spPr/>
      <dgm:t>
        <a:bodyPr/>
        <a:lstStyle/>
        <a:p>
          <a:r>
            <a: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7. </a:t>
          </a:r>
          <a:r>
            <a: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胸膜</a:t>
          </a:r>
        </a:p>
      </dgm:t>
    </dgm:pt>
    <dgm:pt modelId="{311790C6-461D-4493-ADF9-C1EC7AE18A8C}" type="parTrans" cxnId="{6FE0787E-ACE1-4365-B8BF-A3B5FC60E7AC}">
      <dgm:prSet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FC89333-5FF0-408E-B345-3B8587437E4E}" type="sibTrans" cxnId="{6FE0787E-ACE1-4365-B8BF-A3B5FC60E7AC}">
      <dgm:prSet custT="1"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BC1F9CA-4FC1-4157-8D42-9CBFA4ABC995}">
      <dgm:prSet phldrT="[文本]" custT="1"/>
      <dgm:spPr/>
      <dgm:t>
        <a:bodyPr/>
        <a:lstStyle/>
        <a:p>
          <a:r>
            <a: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8. </a:t>
          </a:r>
          <a:r>
            <a: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rPr>
            <a:t>纵膈</a:t>
          </a:r>
        </a:p>
      </dgm:t>
    </dgm:pt>
    <dgm:pt modelId="{E7D14790-652A-4460-8DE7-57DC4097AC6B}" type="parTrans" cxnId="{4D8969E9-1A48-4119-AE15-A872F5D1E77C}">
      <dgm:prSet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49A5377-D738-4359-8D4A-47722CBB2D40}" type="sibTrans" cxnId="{4D8969E9-1A48-4119-AE15-A872F5D1E77C}">
      <dgm:prSet/>
      <dgm:spPr/>
      <dgm:t>
        <a:bodyPr/>
        <a:lstStyle/>
        <a:p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23C437E-FDBD-4B14-B108-7FE4A51B0C48}" type="pres">
      <dgm:prSet presAssocID="{2B0F12FA-D57A-46A9-BFC4-2111AEACD2C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2DFA988-F3E5-423D-A786-1A06FEED33F9}" type="pres">
      <dgm:prSet presAssocID="{9BD393A0-1836-4E0D-B53F-65CC3609DC1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DA0C24-C91F-4EF2-82D1-6E6EC33668E4}" type="pres">
      <dgm:prSet presAssocID="{31D18C9C-0224-4E33-8D6B-D0CA08E1AFF9}" presName="sibTrans" presStyleLbl="sibTrans2D1" presStyleIdx="0" presStyleCnt="7"/>
      <dgm:spPr/>
      <dgm:t>
        <a:bodyPr/>
        <a:lstStyle/>
        <a:p>
          <a:endParaRPr lang="zh-CN" altLang="en-US"/>
        </a:p>
      </dgm:t>
    </dgm:pt>
    <dgm:pt modelId="{FFABAC5E-D6E6-40CB-BA74-21B78CC14A94}" type="pres">
      <dgm:prSet presAssocID="{31D18C9C-0224-4E33-8D6B-D0CA08E1AFF9}" presName="connectorText" presStyleLbl="sibTrans2D1" presStyleIdx="0" presStyleCnt="7"/>
      <dgm:spPr/>
      <dgm:t>
        <a:bodyPr/>
        <a:lstStyle/>
        <a:p>
          <a:endParaRPr lang="zh-CN" altLang="en-US"/>
        </a:p>
      </dgm:t>
    </dgm:pt>
    <dgm:pt modelId="{98D8A329-6CE3-4EDA-99E9-10BF3AB4C7E6}" type="pres">
      <dgm:prSet presAssocID="{DC8F7588-9A8E-4C67-9D3E-4026376CA410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E534E6-D0FF-4784-B4F8-077684CEB1F1}" type="pres">
      <dgm:prSet presAssocID="{6BB6112C-24BC-45CE-961D-23FAF0F2DD92}" presName="sibTrans" presStyleLbl="sibTrans2D1" presStyleIdx="1" presStyleCnt="7"/>
      <dgm:spPr/>
      <dgm:t>
        <a:bodyPr/>
        <a:lstStyle/>
        <a:p>
          <a:endParaRPr lang="zh-CN" altLang="en-US"/>
        </a:p>
      </dgm:t>
    </dgm:pt>
    <dgm:pt modelId="{BF2637E7-4585-428D-984F-0A1C4108C68A}" type="pres">
      <dgm:prSet presAssocID="{6BB6112C-24BC-45CE-961D-23FAF0F2DD92}" presName="connectorText" presStyleLbl="sibTrans2D1" presStyleIdx="1" presStyleCnt="7"/>
      <dgm:spPr/>
      <dgm:t>
        <a:bodyPr/>
        <a:lstStyle/>
        <a:p>
          <a:endParaRPr lang="zh-CN" altLang="en-US"/>
        </a:p>
      </dgm:t>
    </dgm:pt>
    <dgm:pt modelId="{83DE8F43-0E30-4043-8096-E7A0551BD0A6}" type="pres">
      <dgm:prSet presAssocID="{E5CBFF49-CEC8-4C6A-9844-862B3E49FC13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D7E2BE-E68F-4FAE-BF75-CBD59CFD7083}" type="pres">
      <dgm:prSet presAssocID="{439256C0-1A27-4595-B7B1-D528C1BC85C2}" presName="sibTrans" presStyleLbl="sibTrans2D1" presStyleIdx="2" presStyleCnt="7"/>
      <dgm:spPr/>
      <dgm:t>
        <a:bodyPr/>
        <a:lstStyle/>
        <a:p>
          <a:endParaRPr lang="zh-CN" altLang="en-US"/>
        </a:p>
      </dgm:t>
    </dgm:pt>
    <dgm:pt modelId="{5CC25D02-802B-44E7-A770-3BEB0169143A}" type="pres">
      <dgm:prSet presAssocID="{439256C0-1A27-4595-B7B1-D528C1BC85C2}" presName="connectorText" presStyleLbl="sibTrans2D1" presStyleIdx="2" presStyleCnt="7"/>
      <dgm:spPr/>
      <dgm:t>
        <a:bodyPr/>
        <a:lstStyle/>
        <a:p>
          <a:endParaRPr lang="zh-CN" altLang="en-US"/>
        </a:p>
      </dgm:t>
    </dgm:pt>
    <dgm:pt modelId="{A1FE8547-C031-41D9-BAD3-EB04A2C478F1}" type="pres">
      <dgm:prSet presAssocID="{D1349FA1-1CAE-44C8-8F67-A759FCAAB30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5B68575-F33B-4005-83BD-99F30E7F7AB1}" type="pres">
      <dgm:prSet presAssocID="{C05E3E12-8EC6-42ED-9E3A-62F095130DD0}" presName="sibTrans" presStyleLbl="sibTrans2D1" presStyleIdx="3" presStyleCnt="7"/>
      <dgm:spPr/>
      <dgm:t>
        <a:bodyPr/>
        <a:lstStyle/>
        <a:p>
          <a:endParaRPr lang="zh-CN" altLang="en-US"/>
        </a:p>
      </dgm:t>
    </dgm:pt>
    <dgm:pt modelId="{0228232F-0066-41D7-A7FC-91715A620E00}" type="pres">
      <dgm:prSet presAssocID="{C05E3E12-8EC6-42ED-9E3A-62F095130DD0}" presName="connectorText" presStyleLbl="sibTrans2D1" presStyleIdx="3" presStyleCnt="7"/>
      <dgm:spPr/>
      <dgm:t>
        <a:bodyPr/>
        <a:lstStyle/>
        <a:p>
          <a:endParaRPr lang="zh-CN" altLang="en-US"/>
        </a:p>
      </dgm:t>
    </dgm:pt>
    <dgm:pt modelId="{090028AC-26E9-4129-911E-3F78BD0C4E62}" type="pres">
      <dgm:prSet presAssocID="{DCAC5C20-1D54-44F4-81FE-479733F394E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ADEDA75-222F-4D89-86B5-BA60F269DA87}" type="pres">
      <dgm:prSet presAssocID="{3F8D72FA-30ED-4F09-B363-559B65035783}" presName="sibTrans" presStyleLbl="sibTrans2D1" presStyleIdx="4" presStyleCnt="7"/>
      <dgm:spPr/>
      <dgm:t>
        <a:bodyPr/>
        <a:lstStyle/>
        <a:p>
          <a:endParaRPr lang="zh-CN" altLang="en-US"/>
        </a:p>
      </dgm:t>
    </dgm:pt>
    <dgm:pt modelId="{7B605452-9CB9-4CAE-8DDB-C9081ADA5DB2}" type="pres">
      <dgm:prSet presAssocID="{3F8D72FA-30ED-4F09-B363-559B65035783}" presName="connectorText" presStyleLbl="sibTrans2D1" presStyleIdx="4" presStyleCnt="7"/>
      <dgm:spPr/>
      <dgm:t>
        <a:bodyPr/>
        <a:lstStyle/>
        <a:p>
          <a:endParaRPr lang="zh-CN" altLang="en-US"/>
        </a:p>
      </dgm:t>
    </dgm:pt>
    <dgm:pt modelId="{6D28CA9E-42A8-4D82-B721-4B64D8086B09}" type="pres">
      <dgm:prSet presAssocID="{5A7B7024-6AA5-4639-8D1A-66C2ED13019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7B1DB82-B729-4009-91DF-B55BE7190FAB}" type="pres">
      <dgm:prSet presAssocID="{8F3DE461-07EB-4F80-8804-4E887FC9843B}" presName="sibTrans" presStyleLbl="sibTrans2D1" presStyleIdx="5" presStyleCnt="7"/>
      <dgm:spPr/>
      <dgm:t>
        <a:bodyPr/>
        <a:lstStyle/>
        <a:p>
          <a:endParaRPr lang="zh-CN" altLang="en-US"/>
        </a:p>
      </dgm:t>
    </dgm:pt>
    <dgm:pt modelId="{D6D4B665-A58B-4B2B-B991-0B6616A3223D}" type="pres">
      <dgm:prSet presAssocID="{8F3DE461-07EB-4F80-8804-4E887FC9843B}" presName="connectorText" presStyleLbl="sibTrans2D1" presStyleIdx="5" presStyleCnt="7"/>
      <dgm:spPr/>
      <dgm:t>
        <a:bodyPr/>
        <a:lstStyle/>
        <a:p>
          <a:endParaRPr lang="zh-CN" altLang="en-US"/>
        </a:p>
      </dgm:t>
    </dgm:pt>
    <dgm:pt modelId="{6AA0A7F6-9708-4E6D-A467-96A475E68F8E}" type="pres">
      <dgm:prSet presAssocID="{88212199-7FCC-4152-ACF4-287FB3B15DA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8502CB-3B4A-41E4-A4C4-8E4A8AD51D3B}" type="pres">
      <dgm:prSet presAssocID="{CFC89333-5FF0-408E-B345-3B8587437E4E}" presName="sibTrans" presStyleLbl="sibTrans2D1" presStyleIdx="6" presStyleCnt="7"/>
      <dgm:spPr/>
      <dgm:t>
        <a:bodyPr/>
        <a:lstStyle/>
        <a:p>
          <a:endParaRPr lang="zh-CN" altLang="en-US"/>
        </a:p>
      </dgm:t>
    </dgm:pt>
    <dgm:pt modelId="{435946A7-90C5-45D6-AC24-F8EF352E9872}" type="pres">
      <dgm:prSet presAssocID="{CFC89333-5FF0-408E-B345-3B8587437E4E}" presName="connectorText" presStyleLbl="sibTrans2D1" presStyleIdx="6" presStyleCnt="7"/>
      <dgm:spPr/>
      <dgm:t>
        <a:bodyPr/>
        <a:lstStyle/>
        <a:p>
          <a:endParaRPr lang="zh-CN" altLang="en-US"/>
        </a:p>
      </dgm:t>
    </dgm:pt>
    <dgm:pt modelId="{BFF8961A-9FBC-4385-A935-C2F70BF59B3D}" type="pres">
      <dgm:prSet presAssocID="{EBC1F9CA-4FC1-4157-8D42-9CBFA4ABC995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BC12645-17F7-42BC-8836-6A47EF3372C8}" type="presOf" srcId="{D1349FA1-1CAE-44C8-8F67-A759FCAAB300}" destId="{A1FE8547-C031-41D9-BAD3-EB04A2C478F1}" srcOrd="0" destOrd="0" presId="urn:microsoft.com/office/officeart/2005/8/layout/process5"/>
    <dgm:cxn modelId="{644F8BAF-B3FD-418E-8CD9-00A0B8655963}" type="presOf" srcId="{C05E3E12-8EC6-42ED-9E3A-62F095130DD0}" destId="{45B68575-F33B-4005-83BD-99F30E7F7AB1}" srcOrd="0" destOrd="0" presId="urn:microsoft.com/office/officeart/2005/8/layout/process5"/>
    <dgm:cxn modelId="{321C7ABB-EF6A-4E1C-9775-A5E9AE56F915}" type="presOf" srcId="{CFC89333-5FF0-408E-B345-3B8587437E4E}" destId="{CE8502CB-3B4A-41E4-A4C4-8E4A8AD51D3B}" srcOrd="0" destOrd="0" presId="urn:microsoft.com/office/officeart/2005/8/layout/process5"/>
    <dgm:cxn modelId="{A59F17C7-CA89-49D0-96D4-371CF78EDEB2}" type="presOf" srcId="{2B0F12FA-D57A-46A9-BFC4-2111AEACD2C8}" destId="{823C437E-FDBD-4B14-B108-7FE4A51B0C48}" srcOrd="0" destOrd="0" presId="urn:microsoft.com/office/officeart/2005/8/layout/process5"/>
    <dgm:cxn modelId="{A7B94762-812A-4E15-99F7-2FF884AD5493}" type="presOf" srcId="{439256C0-1A27-4595-B7B1-D528C1BC85C2}" destId="{5CC25D02-802B-44E7-A770-3BEB0169143A}" srcOrd="1" destOrd="0" presId="urn:microsoft.com/office/officeart/2005/8/layout/process5"/>
    <dgm:cxn modelId="{4D8969E9-1A48-4119-AE15-A872F5D1E77C}" srcId="{2B0F12FA-D57A-46A9-BFC4-2111AEACD2C8}" destId="{EBC1F9CA-4FC1-4157-8D42-9CBFA4ABC995}" srcOrd="7" destOrd="0" parTransId="{E7D14790-652A-4460-8DE7-57DC4097AC6B}" sibTransId="{E49A5377-D738-4359-8D4A-47722CBB2D40}"/>
    <dgm:cxn modelId="{9E00CA73-A89C-4AF8-BDEE-F5F92DDD93E8}" type="presOf" srcId="{6BB6112C-24BC-45CE-961D-23FAF0F2DD92}" destId="{42E534E6-D0FF-4784-B4F8-077684CEB1F1}" srcOrd="0" destOrd="0" presId="urn:microsoft.com/office/officeart/2005/8/layout/process5"/>
    <dgm:cxn modelId="{E0FA0F4C-CA95-4D61-AB67-2DDA17E2ED6A}" type="presOf" srcId="{8F3DE461-07EB-4F80-8804-4E887FC9843B}" destId="{D6D4B665-A58B-4B2B-B991-0B6616A3223D}" srcOrd="1" destOrd="0" presId="urn:microsoft.com/office/officeart/2005/8/layout/process5"/>
    <dgm:cxn modelId="{6FE0787E-ACE1-4365-B8BF-A3B5FC60E7AC}" srcId="{2B0F12FA-D57A-46A9-BFC4-2111AEACD2C8}" destId="{88212199-7FCC-4152-ACF4-287FB3B15DA4}" srcOrd="6" destOrd="0" parTransId="{311790C6-461D-4493-ADF9-C1EC7AE18A8C}" sibTransId="{CFC89333-5FF0-408E-B345-3B8587437E4E}"/>
    <dgm:cxn modelId="{CB670E34-6FF3-4597-A224-596F4188D424}" type="presOf" srcId="{31D18C9C-0224-4E33-8D6B-D0CA08E1AFF9}" destId="{FFABAC5E-D6E6-40CB-BA74-21B78CC14A94}" srcOrd="1" destOrd="0" presId="urn:microsoft.com/office/officeart/2005/8/layout/process5"/>
    <dgm:cxn modelId="{F0614361-8206-4B9A-BF8C-37DD2FE7F32D}" type="presOf" srcId="{9BD393A0-1836-4E0D-B53F-65CC3609DC13}" destId="{F2DFA988-F3E5-423D-A786-1A06FEED33F9}" srcOrd="0" destOrd="0" presId="urn:microsoft.com/office/officeart/2005/8/layout/process5"/>
    <dgm:cxn modelId="{24721278-C9AD-4E78-B497-AA90A9F082F9}" srcId="{2B0F12FA-D57A-46A9-BFC4-2111AEACD2C8}" destId="{D1349FA1-1CAE-44C8-8F67-A759FCAAB300}" srcOrd="3" destOrd="0" parTransId="{61E99BDC-608C-493A-B830-DF1CB2333474}" sibTransId="{C05E3E12-8EC6-42ED-9E3A-62F095130DD0}"/>
    <dgm:cxn modelId="{E1EB97D0-1591-4581-9644-C83FD40863B4}" type="presOf" srcId="{CFC89333-5FF0-408E-B345-3B8587437E4E}" destId="{435946A7-90C5-45D6-AC24-F8EF352E9872}" srcOrd="1" destOrd="0" presId="urn:microsoft.com/office/officeart/2005/8/layout/process5"/>
    <dgm:cxn modelId="{D42F7DDB-C73D-42D1-9900-3B6DD732521D}" type="presOf" srcId="{31D18C9C-0224-4E33-8D6B-D0CA08E1AFF9}" destId="{8ADA0C24-C91F-4EF2-82D1-6E6EC33668E4}" srcOrd="0" destOrd="0" presId="urn:microsoft.com/office/officeart/2005/8/layout/process5"/>
    <dgm:cxn modelId="{747C9E1A-8736-460A-85A4-C58ECF95AE07}" type="presOf" srcId="{3F8D72FA-30ED-4F09-B363-559B65035783}" destId="{3ADEDA75-222F-4D89-86B5-BA60F269DA87}" srcOrd="0" destOrd="0" presId="urn:microsoft.com/office/officeart/2005/8/layout/process5"/>
    <dgm:cxn modelId="{323F7BB2-719A-4DE9-91FD-DDF63397C4F8}" srcId="{2B0F12FA-D57A-46A9-BFC4-2111AEACD2C8}" destId="{9BD393A0-1836-4E0D-B53F-65CC3609DC13}" srcOrd="0" destOrd="0" parTransId="{325E30E4-A67D-470A-9FF5-984A57541516}" sibTransId="{31D18C9C-0224-4E33-8D6B-D0CA08E1AFF9}"/>
    <dgm:cxn modelId="{5C63EF66-E30C-40B8-8F12-8819261BE1DB}" type="presOf" srcId="{E5CBFF49-CEC8-4C6A-9844-862B3E49FC13}" destId="{83DE8F43-0E30-4043-8096-E7A0551BD0A6}" srcOrd="0" destOrd="0" presId="urn:microsoft.com/office/officeart/2005/8/layout/process5"/>
    <dgm:cxn modelId="{17BD0D06-F870-444D-8890-150C2AC22EDE}" srcId="{2B0F12FA-D57A-46A9-BFC4-2111AEACD2C8}" destId="{E5CBFF49-CEC8-4C6A-9844-862B3E49FC13}" srcOrd="2" destOrd="0" parTransId="{358FBB62-8901-4E2C-9935-8099C8322999}" sibTransId="{439256C0-1A27-4595-B7B1-D528C1BC85C2}"/>
    <dgm:cxn modelId="{04FCD0F7-2D03-4E01-A928-B1590F9B0B08}" type="presOf" srcId="{C05E3E12-8EC6-42ED-9E3A-62F095130DD0}" destId="{0228232F-0066-41D7-A7FC-91715A620E00}" srcOrd="1" destOrd="0" presId="urn:microsoft.com/office/officeart/2005/8/layout/process5"/>
    <dgm:cxn modelId="{4E2CA8B3-AB55-490E-AB6F-A5835C327BA2}" type="presOf" srcId="{6BB6112C-24BC-45CE-961D-23FAF0F2DD92}" destId="{BF2637E7-4585-428D-984F-0A1C4108C68A}" srcOrd="1" destOrd="0" presId="urn:microsoft.com/office/officeart/2005/8/layout/process5"/>
    <dgm:cxn modelId="{75F9F2EB-A6A3-45F4-AA07-FEB29970C3B4}" type="presOf" srcId="{5A7B7024-6AA5-4639-8D1A-66C2ED130193}" destId="{6D28CA9E-42A8-4D82-B721-4B64D8086B09}" srcOrd="0" destOrd="0" presId="urn:microsoft.com/office/officeart/2005/8/layout/process5"/>
    <dgm:cxn modelId="{701FFA83-4311-43B4-83EE-D578921391C4}" type="presOf" srcId="{3F8D72FA-30ED-4F09-B363-559B65035783}" destId="{7B605452-9CB9-4CAE-8DDB-C9081ADA5DB2}" srcOrd="1" destOrd="0" presId="urn:microsoft.com/office/officeart/2005/8/layout/process5"/>
    <dgm:cxn modelId="{16AEA875-2FA7-489E-A8A1-D669E597D931}" type="presOf" srcId="{DCAC5C20-1D54-44F4-81FE-479733F394E1}" destId="{090028AC-26E9-4129-911E-3F78BD0C4E62}" srcOrd="0" destOrd="0" presId="urn:microsoft.com/office/officeart/2005/8/layout/process5"/>
    <dgm:cxn modelId="{388A3925-5ABC-40C6-B8A5-9AE2042EE94D}" type="presOf" srcId="{439256C0-1A27-4595-B7B1-D528C1BC85C2}" destId="{4CD7E2BE-E68F-4FAE-BF75-CBD59CFD7083}" srcOrd="0" destOrd="0" presId="urn:microsoft.com/office/officeart/2005/8/layout/process5"/>
    <dgm:cxn modelId="{79D0587D-36F1-4BF0-AC6F-AB332C5F6DEB}" srcId="{2B0F12FA-D57A-46A9-BFC4-2111AEACD2C8}" destId="{DCAC5C20-1D54-44F4-81FE-479733F394E1}" srcOrd="4" destOrd="0" parTransId="{B463FB40-A34A-4863-B87C-27B865F67A8F}" sibTransId="{3F8D72FA-30ED-4F09-B363-559B65035783}"/>
    <dgm:cxn modelId="{A060D6D6-C244-4332-BAB6-18FB00B82B83}" type="presOf" srcId="{88212199-7FCC-4152-ACF4-287FB3B15DA4}" destId="{6AA0A7F6-9708-4E6D-A467-96A475E68F8E}" srcOrd="0" destOrd="0" presId="urn:microsoft.com/office/officeart/2005/8/layout/process5"/>
    <dgm:cxn modelId="{EDD84946-AF09-45B1-A0CA-114BF16BCEC5}" srcId="{2B0F12FA-D57A-46A9-BFC4-2111AEACD2C8}" destId="{DC8F7588-9A8E-4C67-9D3E-4026376CA410}" srcOrd="1" destOrd="0" parTransId="{E36CF5F5-1DD3-4B56-9B77-42A172FDFEAC}" sibTransId="{6BB6112C-24BC-45CE-961D-23FAF0F2DD92}"/>
    <dgm:cxn modelId="{E230A21F-D8D7-4DDB-AFF1-CB7F7C05572B}" type="presOf" srcId="{EBC1F9CA-4FC1-4157-8D42-9CBFA4ABC995}" destId="{BFF8961A-9FBC-4385-A935-C2F70BF59B3D}" srcOrd="0" destOrd="0" presId="urn:microsoft.com/office/officeart/2005/8/layout/process5"/>
    <dgm:cxn modelId="{B7C6B7B0-2003-4D37-94A4-9724A2BE9037}" type="presOf" srcId="{8F3DE461-07EB-4F80-8804-4E887FC9843B}" destId="{07B1DB82-B729-4009-91DF-B55BE7190FAB}" srcOrd="0" destOrd="0" presId="urn:microsoft.com/office/officeart/2005/8/layout/process5"/>
    <dgm:cxn modelId="{274051CD-90C4-4700-8462-07F925173C1B}" srcId="{2B0F12FA-D57A-46A9-BFC4-2111AEACD2C8}" destId="{5A7B7024-6AA5-4639-8D1A-66C2ED130193}" srcOrd="5" destOrd="0" parTransId="{8ECF4765-4B69-415A-8FDD-FAFBD6AA4239}" sibTransId="{8F3DE461-07EB-4F80-8804-4E887FC9843B}"/>
    <dgm:cxn modelId="{876D8AF4-B003-4644-B484-D144447F172F}" type="presOf" srcId="{DC8F7588-9A8E-4C67-9D3E-4026376CA410}" destId="{98D8A329-6CE3-4EDA-99E9-10BF3AB4C7E6}" srcOrd="0" destOrd="0" presId="urn:microsoft.com/office/officeart/2005/8/layout/process5"/>
    <dgm:cxn modelId="{AD0A9230-915F-4894-AC31-B377C8B9C4D9}" type="presParOf" srcId="{823C437E-FDBD-4B14-B108-7FE4A51B0C48}" destId="{F2DFA988-F3E5-423D-A786-1A06FEED33F9}" srcOrd="0" destOrd="0" presId="urn:microsoft.com/office/officeart/2005/8/layout/process5"/>
    <dgm:cxn modelId="{328C8AAB-CBE3-450B-8ED8-ED8B36F9B271}" type="presParOf" srcId="{823C437E-FDBD-4B14-B108-7FE4A51B0C48}" destId="{8ADA0C24-C91F-4EF2-82D1-6E6EC33668E4}" srcOrd="1" destOrd="0" presId="urn:microsoft.com/office/officeart/2005/8/layout/process5"/>
    <dgm:cxn modelId="{54DE9065-65BA-413B-AF06-E7DAC62B0CD0}" type="presParOf" srcId="{8ADA0C24-C91F-4EF2-82D1-6E6EC33668E4}" destId="{FFABAC5E-D6E6-40CB-BA74-21B78CC14A94}" srcOrd="0" destOrd="0" presId="urn:microsoft.com/office/officeart/2005/8/layout/process5"/>
    <dgm:cxn modelId="{A113B4E9-0C73-4C7F-9785-543811455D47}" type="presParOf" srcId="{823C437E-FDBD-4B14-B108-7FE4A51B0C48}" destId="{98D8A329-6CE3-4EDA-99E9-10BF3AB4C7E6}" srcOrd="2" destOrd="0" presId="urn:microsoft.com/office/officeart/2005/8/layout/process5"/>
    <dgm:cxn modelId="{EC79DA55-3822-4441-A0AC-B1C86A683D05}" type="presParOf" srcId="{823C437E-FDBD-4B14-B108-7FE4A51B0C48}" destId="{42E534E6-D0FF-4784-B4F8-077684CEB1F1}" srcOrd="3" destOrd="0" presId="urn:microsoft.com/office/officeart/2005/8/layout/process5"/>
    <dgm:cxn modelId="{CF6B3405-A013-4C88-B4C0-577016A603C2}" type="presParOf" srcId="{42E534E6-D0FF-4784-B4F8-077684CEB1F1}" destId="{BF2637E7-4585-428D-984F-0A1C4108C68A}" srcOrd="0" destOrd="0" presId="urn:microsoft.com/office/officeart/2005/8/layout/process5"/>
    <dgm:cxn modelId="{A92337F9-8E73-42B5-BBC8-6E91571FCBE3}" type="presParOf" srcId="{823C437E-FDBD-4B14-B108-7FE4A51B0C48}" destId="{83DE8F43-0E30-4043-8096-E7A0551BD0A6}" srcOrd="4" destOrd="0" presId="urn:microsoft.com/office/officeart/2005/8/layout/process5"/>
    <dgm:cxn modelId="{EE80EC8F-6E35-4FA8-BD45-DAF4EEF5ADAE}" type="presParOf" srcId="{823C437E-FDBD-4B14-B108-7FE4A51B0C48}" destId="{4CD7E2BE-E68F-4FAE-BF75-CBD59CFD7083}" srcOrd="5" destOrd="0" presId="urn:microsoft.com/office/officeart/2005/8/layout/process5"/>
    <dgm:cxn modelId="{7BDE6C8B-3235-41AB-9798-8CA929FB4F82}" type="presParOf" srcId="{4CD7E2BE-E68F-4FAE-BF75-CBD59CFD7083}" destId="{5CC25D02-802B-44E7-A770-3BEB0169143A}" srcOrd="0" destOrd="0" presId="urn:microsoft.com/office/officeart/2005/8/layout/process5"/>
    <dgm:cxn modelId="{A1A0239D-08B1-4CF3-9394-F7E6DDA2F756}" type="presParOf" srcId="{823C437E-FDBD-4B14-B108-7FE4A51B0C48}" destId="{A1FE8547-C031-41D9-BAD3-EB04A2C478F1}" srcOrd="6" destOrd="0" presId="urn:microsoft.com/office/officeart/2005/8/layout/process5"/>
    <dgm:cxn modelId="{7974087F-5DAF-407F-BEF9-8365D07A4E27}" type="presParOf" srcId="{823C437E-FDBD-4B14-B108-7FE4A51B0C48}" destId="{45B68575-F33B-4005-83BD-99F30E7F7AB1}" srcOrd="7" destOrd="0" presId="urn:microsoft.com/office/officeart/2005/8/layout/process5"/>
    <dgm:cxn modelId="{8419982D-8255-4D0B-A096-28FBF01F4EB3}" type="presParOf" srcId="{45B68575-F33B-4005-83BD-99F30E7F7AB1}" destId="{0228232F-0066-41D7-A7FC-91715A620E00}" srcOrd="0" destOrd="0" presId="urn:microsoft.com/office/officeart/2005/8/layout/process5"/>
    <dgm:cxn modelId="{8303A4DC-0648-4739-84FE-0F5EBFDBBD85}" type="presParOf" srcId="{823C437E-FDBD-4B14-B108-7FE4A51B0C48}" destId="{090028AC-26E9-4129-911E-3F78BD0C4E62}" srcOrd="8" destOrd="0" presId="urn:microsoft.com/office/officeart/2005/8/layout/process5"/>
    <dgm:cxn modelId="{7CD045A7-32B5-4D3B-BF48-04B4BAD69511}" type="presParOf" srcId="{823C437E-FDBD-4B14-B108-7FE4A51B0C48}" destId="{3ADEDA75-222F-4D89-86B5-BA60F269DA87}" srcOrd="9" destOrd="0" presId="urn:microsoft.com/office/officeart/2005/8/layout/process5"/>
    <dgm:cxn modelId="{6F0A6300-9E91-4098-AC40-F75EA5F73D11}" type="presParOf" srcId="{3ADEDA75-222F-4D89-86B5-BA60F269DA87}" destId="{7B605452-9CB9-4CAE-8DDB-C9081ADA5DB2}" srcOrd="0" destOrd="0" presId="urn:microsoft.com/office/officeart/2005/8/layout/process5"/>
    <dgm:cxn modelId="{18A6549E-800E-4D03-AA2E-AD0933C2808C}" type="presParOf" srcId="{823C437E-FDBD-4B14-B108-7FE4A51B0C48}" destId="{6D28CA9E-42A8-4D82-B721-4B64D8086B09}" srcOrd="10" destOrd="0" presId="urn:microsoft.com/office/officeart/2005/8/layout/process5"/>
    <dgm:cxn modelId="{E73965A8-B09E-4067-AEC8-44D05C3EB447}" type="presParOf" srcId="{823C437E-FDBD-4B14-B108-7FE4A51B0C48}" destId="{07B1DB82-B729-4009-91DF-B55BE7190FAB}" srcOrd="11" destOrd="0" presId="urn:microsoft.com/office/officeart/2005/8/layout/process5"/>
    <dgm:cxn modelId="{0185004F-5772-49F0-81A1-0A1271E71E69}" type="presParOf" srcId="{07B1DB82-B729-4009-91DF-B55BE7190FAB}" destId="{D6D4B665-A58B-4B2B-B991-0B6616A3223D}" srcOrd="0" destOrd="0" presId="urn:microsoft.com/office/officeart/2005/8/layout/process5"/>
    <dgm:cxn modelId="{31912AE1-0C1C-4384-A7AD-276BEC5B6B18}" type="presParOf" srcId="{823C437E-FDBD-4B14-B108-7FE4A51B0C48}" destId="{6AA0A7F6-9708-4E6D-A467-96A475E68F8E}" srcOrd="12" destOrd="0" presId="urn:microsoft.com/office/officeart/2005/8/layout/process5"/>
    <dgm:cxn modelId="{52FDC049-BB39-44D9-9BE7-D07E85213594}" type="presParOf" srcId="{823C437E-FDBD-4B14-B108-7FE4A51B0C48}" destId="{CE8502CB-3B4A-41E4-A4C4-8E4A8AD51D3B}" srcOrd="13" destOrd="0" presId="urn:microsoft.com/office/officeart/2005/8/layout/process5"/>
    <dgm:cxn modelId="{147466F3-D3BA-40E5-960B-24BEB8FC0C3E}" type="presParOf" srcId="{CE8502CB-3B4A-41E4-A4C4-8E4A8AD51D3B}" destId="{435946A7-90C5-45D6-AC24-F8EF352E9872}" srcOrd="0" destOrd="0" presId="urn:microsoft.com/office/officeart/2005/8/layout/process5"/>
    <dgm:cxn modelId="{DDF3B28D-5AD8-4920-A750-0F2A7DD6045E}" type="presParOf" srcId="{823C437E-FDBD-4B14-B108-7FE4A51B0C48}" destId="{BFF8961A-9FBC-4385-A935-C2F70BF59B3D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FA988-F3E5-423D-A786-1A06FEED33F9}">
      <dsp:nvSpPr>
        <dsp:cNvPr id="0" name=""/>
        <dsp:cNvSpPr/>
      </dsp:nvSpPr>
      <dsp:spPr>
        <a:xfrm>
          <a:off x="3327" y="274182"/>
          <a:ext cx="1454999" cy="87299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1. </a:t>
          </a:r>
          <a:r>
            <a: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鼻</a:t>
          </a:r>
        </a:p>
      </dsp:txBody>
      <dsp:txXfrm>
        <a:off x="28896" y="299751"/>
        <a:ext cx="1403861" cy="821861"/>
      </dsp:txXfrm>
    </dsp:sp>
    <dsp:sp modelId="{8ADA0C24-C91F-4EF2-82D1-6E6EC33668E4}">
      <dsp:nvSpPr>
        <dsp:cNvPr id="0" name=""/>
        <dsp:cNvSpPr/>
      </dsp:nvSpPr>
      <dsp:spPr>
        <a:xfrm>
          <a:off x="1586367" y="530262"/>
          <a:ext cx="308459" cy="360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8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86367" y="602430"/>
        <a:ext cx="215921" cy="216503"/>
      </dsp:txXfrm>
    </dsp:sp>
    <dsp:sp modelId="{98D8A329-6CE3-4EDA-99E9-10BF3AB4C7E6}">
      <dsp:nvSpPr>
        <dsp:cNvPr id="0" name=""/>
        <dsp:cNvSpPr/>
      </dsp:nvSpPr>
      <dsp:spPr>
        <a:xfrm>
          <a:off x="2040327" y="274182"/>
          <a:ext cx="1454999" cy="872999"/>
        </a:xfrm>
        <a:prstGeom prst="roundRect">
          <a:avLst>
            <a:gd name="adj" fmla="val 10000"/>
          </a:avLst>
        </a:prstGeom>
        <a:solidFill>
          <a:schemeClr val="accent5">
            <a:hueOff val="-1050478"/>
            <a:satOff val="-1461"/>
            <a:lumOff val="-5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2. </a:t>
          </a:r>
          <a:r>
            <a: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咽</a:t>
          </a:r>
        </a:p>
      </dsp:txBody>
      <dsp:txXfrm>
        <a:off x="2065896" y="299751"/>
        <a:ext cx="1403861" cy="821861"/>
      </dsp:txXfrm>
    </dsp:sp>
    <dsp:sp modelId="{42E534E6-D0FF-4784-B4F8-077684CEB1F1}">
      <dsp:nvSpPr>
        <dsp:cNvPr id="0" name=""/>
        <dsp:cNvSpPr/>
      </dsp:nvSpPr>
      <dsp:spPr>
        <a:xfrm>
          <a:off x="3623367" y="530262"/>
          <a:ext cx="308459" cy="360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8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623367" y="602430"/>
        <a:ext cx="215921" cy="216503"/>
      </dsp:txXfrm>
    </dsp:sp>
    <dsp:sp modelId="{83DE8F43-0E30-4043-8096-E7A0551BD0A6}">
      <dsp:nvSpPr>
        <dsp:cNvPr id="0" name=""/>
        <dsp:cNvSpPr/>
      </dsp:nvSpPr>
      <dsp:spPr>
        <a:xfrm>
          <a:off x="4077326" y="274182"/>
          <a:ext cx="1454999" cy="872999"/>
        </a:xfrm>
        <a:prstGeom prst="roundRect">
          <a:avLst>
            <a:gd name="adj" fmla="val 10000"/>
          </a:avLst>
        </a:prstGeom>
        <a:solidFill>
          <a:schemeClr val="accent5">
            <a:hueOff val="-2100956"/>
            <a:satOff val="-2922"/>
            <a:lumOff val="-11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3. </a:t>
          </a:r>
          <a:r>
            <a: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喉</a:t>
          </a:r>
        </a:p>
      </dsp:txBody>
      <dsp:txXfrm>
        <a:off x="4102895" y="299751"/>
        <a:ext cx="1403861" cy="821861"/>
      </dsp:txXfrm>
    </dsp:sp>
    <dsp:sp modelId="{4CD7E2BE-E68F-4FAE-BF75-CBD59CFD7083}">
      <dsp:nvSpPr>
        <dsp:cNvPr id="0" name=""/>
        <dsp:cNvSpPr/>
      </dsp:nvSpPr>
      <dsp:spPr>
        <a:xfrm>
          <a:off x="5660366" y="530262"/>
          <a:ext cx="308459" cy="360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8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660366" y="602430"/>
        <a:ext cx="215921" cy="216503"/>
      </dsp:txXfrm>
    </dsp:sp>
    <dsp:sp modelId="{A1FE8547-C031-41D9-BAD3-EB04A2C478F1}">
      <dsp:nvSpPr>
        <dsp:cNvPr id="0" name=""/>
        <dsp:cNvSpPr/>
      </dsp:nvSpPr>
      <dsp:spPr>
        <a:xfrm>
          <a:off x="6114326" y="274182"/>
          <a:ext cx="1454999" cy="872999"/>
        </a:xfrm>
        <a:prstGeom prst="roundRect">
          <a:avLst>
            <a:gd name="adj" fmla="val 10000"/>
          </a:avLst>
        </a:prstGeom>
        <a:solidFill>
          <a:schemeClr val="accent5">
            <a:hueOff val="-3151433"/>
            <a:satOff val="-4383"/>
            <a:lumOff val="-16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4. </a:t>
          </a:r>
          <a:r>
            <a: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气管</a:t>
          </a:r>
        </a:p>
      </dsp:txBody>
      <dsp:txXfrm>
        <a:off x="6139895" y="299751"/>
        <a:ext cx="1403861" cy="821861"/>
      </dsp:txXfrm>
    </dsp:sp>
    <dsp:sp modelId="{45B68575-F33B-4005-83BD-99F30E7F7AB1}">
      <dsp:nvSpPr>
        <dsp:cNvPr id="0" name=""/>
        <dsp:cNvSpPr/>
      </dsp:nvSpPr>
      <dsp:spPr>
        <a:xfrm rot="5400000">
          <a:off x="6687596" y="1249032"/>
          <a:ext cx="308459" cy="360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8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6733574" y="1275222"/>
        <a:ext cx="216503" cy="215921"/>
      </dsp:txXfrm>
    </dsp:sp>
    <dsp:sp modelId="{090028AC-26E9-4129-911E-3F78BD0C4E62}">
      <dsp:nvSpPr>
        <dsp:cNvPr id="0" name=""/>
        <dsp:cNvSpPr/>
      </dsp:nvSpPr>
      <dsp:spPr>
        <a:xfrm>
          <a:off x="6114326" y="1729182"/>
          <a:ext cx="1454999" cy="872999"/>
        </a:xfrm>
        <a:prstGeom prst="roundRect">
          <a:avLst>
            <a:gd name="adj" fmla="val 10000"/>
          </a:avLst>
        </a:prstGeom>
        <a:solidFill>
          <a:schemeClr val="accent5">
            <a:hueOff val="-4201911"/>
            <a:satOff val="-5845"/>
            <a:lumOff val="-22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5. </a:t>
          </a:r>
          <a:r>
            <a: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主支气管</a:t>
          </a:r>
        </a:p>
      </dsp:txBody>
      <dsp:txXfrm>
        <a:off x="6139895" y="1754751"/>
        <a:ext cx="1403861" cy="821861"/>
      </dsp:txXfrm>
    </dsp:sp>
    <dsp:sp modelId="{3ADEDA75-222F-4D89-86B5-BA60F269DA87}">
      <dsp:nvSpPr>
        <dsp:cNvPr id="0" name=""/>
        <dsp:cNvSpPr/>
      </dsp:nvSpPr>
      <dsp:spPr>
        <a:xfrm rot="10800000">
          <a:off x="5677826" y="1985262"/>
          <a:ext cx="308459" cy="360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8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5770364" y="2057430"/>
        <a:ext cx="215921" cy="216503"/>
      </dsp:txXfrm>
    </dsp:sp>
    <dsp:sp modelId="{6D28CA9E-42A8-4D82-B721-4B64D8086B09}">
      <dsp:nvSpPr>
        <dsp:cNvPr id="0" name=""/>
        <dsp:cNvSpPr/>
      </dsp:nvSpPr>
      <dsp:spPr>
        <a:xfrm>
          <a:off x="4077326" y="1729182"/>
          <a:ext cx="1454999" cy="872999"/>
        </a:xfrm>
        <a:prstGeom prst="roundRect">
          <a:avLst>
            <a:gd name="adj" fmla="val 10000"/>
          </a:avLst>
        </a:prstGeom>
        <a:solidFill>
          <a:schemeClr val="accent5">
            <a:hueOff val="-5252389"/>
            <a:satOff val="-7306"/>
            <a:lumOff val="-28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6. </a:t>
          </a:r>
          <a:r>
            <a: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肺</a:t>
          </a:r>
        </a:p>
      </dsp:txBody>
      <dsp:txXfrm>
        <a:off x="4102895" y="1754751"/>
        <a:ext cx="1403861" cy="821861"/>
      </dsp:txXfrm>
    </dsp:sp>
    <dsp:sp modelId="{07B1DB82-B729-4009-91DF-B55BE7190FAB}">
      <dsp:nvSpPr>
        <dsp:cNvPr id="0" name=""/>
        <dsp:cNvSpPr/>
      </dsp:nvSpPr>
      <dsp:spPr>
        <a:xfrm rot="10800000">
          <a:off x="3640827" y="1985262"/>
          <a:ext cx="308459" cy="360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8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3733365" y="2057430"/>
        <a:ext cx="215921" cy="216503"/>
      </dsp:txXfrm>
    </dsp:sp>
    <dsp:sp modelId="{6AA0A7F6-9708-4E6D-A467-96A475E68F8E}">
      <dsp:nvSpPr>
        <dsp:cNvPr id="0" name=""/>
        <dsp:cNvSpPr/>
      </dsp:nvSpPr>
      <dsp:spPr>
        <a:xfrm>
          <a:off x="2040327" y="1729182"/>
          <a:ext cx="1454999" cy="872999"/>
        </a:xfrm>
        <a:prstGeom prst="roundRect">
          <a:avLst>
            <a:gd name="adj" fmla="val 10000"/>
          </a:avLst>
        </a:prstGeom>
        <a:solidFill>
          <a:schemeClr val="accent5">
            <a:hueOff val="-6302867"/>
            <a:satOff val="-8767"/>
            <a:lumOff val="-33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7. </a:t>
          </a:r>
          <a:r>
            <a: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胸膜</a:t>
          </a:r>
        </a:p>
      </dsp:txBody>
      <dsp:txXfrm>
        <a:off x="2065896" y="1754751"/>
        <a:ext cx="1403861" cy="821861"/>
      </dsp:txXfrm>
    </dsp:sp>
    <dsp:sp modelId="{CE8502CB-3B4A-41E4-A4C4-8E4A8AD51D3B}">
      <dsp:nvSpPr>
        <dsp:cNvPr id="0" name=""/>
        <dsp:cNvSpPr/>
      </dsp:nvSpPr>
      <dsp:spPr>
        <a:xfrm rot="10800000">
          <a:off x="1603827" y="1985262"/>
          <a:ext cx="308459" cy="360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8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1696365" y="2057430"/>
        <a:ext cx="215921" cy="216503"/>
      </dsp:txXfrm>
    </dsp:sp>
    <dsp:sp modelId="{BFF8961A-9FBC-4385-A935-C2F70BF59B3D}">
      <dsp:nvSpPr>
        <dsp:cNvPr id="0" name=""/>
        <dsp:cNvSpPr/>
      </dsp:nvSpPr>
      <dsp:spPr>
        <a:xfrm>
          <a:off x="3327" y="1729182"/>
          <a:ext cx="1454999" cy="872999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8. </a:t>
          </a:r>
          <a:r>
            <a: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纵膈</a:t>
          </a:r>
        </a:p>
      </dsp:txBody>
      <dsp:txXfrm>
        <a:off x="28896" y="1754751"/>
        <a:ext cx="1403861" cy="821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D66ECB1B-69EF-44BC-8C07-B488C6243285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E66821E7-C179-409D-91E2-ECC3BFEFC51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376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6212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1934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4894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39513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9772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802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6310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162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371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6593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490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0957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821E7-C179-409D-91E2-ECC3BFEFC51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786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799" y="1919235"/>
            <a:ext cx="5359403" cy="473089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-1434" y="769396"/>
            <a:ext cx="12193434" cy="5785968"/>
          </a:xfrm>
          <a:prstGeom prst="rect">
            <a:avLst/>
          </a:prstGeom>
          <a:solidFill>
            <a:srgbClr val="FFFFFF">
              <a:alpha val="65098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6909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BFA246-786A-4D80-ADAF-12688866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BD5BFF9-32C3-469E-81E6-04700C20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90B4-9B50-4DBB-B741-901628E14526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1B28D1B6-99FF-444E-9833-63B06CAB8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E8413E2-4A9B-445F-B33E-EC8DA2C7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01623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034061E-A48D-4069-84E6-327D1292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3A7212E-FD70-4B8D-B045-146AB64AD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E90B4-9B50-4DBB-B741-901628E14526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0D46DFA-8DE5-4688-A34C-44C841D7E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8BA9A44-4876-46D2-BED2-269B040B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1841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8762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58928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67722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5794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D14E90B4-9B50-4DBB-B741-901628E14526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7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7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500"/>
          <a:stretch>
            <a:fillRect/>
          </a:stretch>
        </p:blipFill>
        <p:spPr>
          <a:xfrm>
            <a:off x="-1434" y="6493933"/>
            <a:ext cx="12193434" cy="364067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>
            <a:off x="-1434" y="714374"/>
            <a:ext cx="12193434" cy="5898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D14E90B4-9B50-4DBB-B741-901628E14526}" type="datetimeFigureOut">
              <a:rPr lang="zh-CN" altLang="en-US" smtClean="0"/>
              <a:pPr/>
              <a:t>2021/3/25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B2039D9-FB12-43BB-878E-06DEBD8C07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8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8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500"/>
          <a:stretch/>
        </p:blipFill>
        <p:spPr>
          <a:xfrm>
            <a:off x="-1434" y="6493933"/>
            <a:ext cx="12193434" cy="364067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>
            <a:off x="-1434" y="714374"/>
            <a:ext cx="12193434" cy="5898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789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0">
        <p14:flash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264">
          <p15:clr>
            <a:srgbClr val="F26B43"/>
          </p15:clr>
        </p15:guide>
        <p15:guide id="2" pos="3840">
          <p15:clr>
            <a:srgbClr val="F26B43"/>
          </p15:clr>
        </p15:guide>
        <p15:guide id="3" pos="192">
          <p15:clr>
            <a:srgbClr val="F26B43"/>
          </p15:clr>
        </p15:guide>
        <p15:guide id="4" pos="7488">
          <p15:clr>
            <a:srgbClr val="F26B43"/>
          </p15:clr>
        </p15:guide>
        <p15:guide id="5" orient="horz" pos="432">
          <p15:clr>
            <a:srgbClr val="F26B43"/>
          </p15:clr>
        </p15:guide>
        <p15:guide id="6" orient="horz" pos="472">
          <p15:clr>
            <a:srgbClr val="F26B43"/>
          </p15:clr>
        </p15:guide>
        <p15:guide id="7" orient="horz" pos="4104">
          <p15:clr>
            <a:srgbClr val="F26B43"/>
          </p15:clr>
        </p15:guide>
        <p15:guide id="8" orient="horz" pos="40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media" Target="../media/media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tags" Target="../tags/tag12.xml"/><Relationship Id="rId7" Type="http://schemas.openxmlformats.org/officeDocument/2006/relationships/image" Target="../media/image20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2.jpeg"/><Relationship Id="rId4" Type="http://schemas.openxmlformats.org/officeDocument/2006/relationships/tags" Target="../tags/tag13.xml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4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大气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4804572" y="1875971"/>
            <a:ext cx="609600" cy="609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>
            <a:fillRect/>
          </a:stretch>
        </p:blipFill>
        <p:spPr>
          <a:xfrm>
            <a:off x="0" y="0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矩形 4"/>
          <p:cNvSpPr/>
          <p:nvPr/>
        </p:nvSpPr>
        <p:spPr>
          <a:xfrm>
            <a:off x="0" y="4127620"/>
            <a:ext cx="12192000" cy="2311280"/>
          </a:xfrm>
          <a:prstGeom prst="rect">
            <a:avLst/>
          </a:prstGeom>
          <a:solidFill>
            <a:srgbClr val="435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926448" y="431099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乐学解剖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900941" y="5017596"/>
            <a:ext cx="6390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呼吸系统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446949" y="5847305"/>
            <a:ext cx="3298102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CN" altLang="zh-CN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重庆市医药卫生学校   </a:t>
            </a:r>
            <a:r>
              <a:rPr lang="zh-CN" altLang="en-US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傅凌莉</a:t>
            </a:r>
            <a:endParaRPr lang="zh-CN" altLang="zh-CN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97540" y="38812"/>
            <a:ext cx="760576" cy="7605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一、鼻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BECCBAD-62FB-484E-B7A4-EA9786735C8C}"/>
              </a:ext>
            </a:extLst>
          </p:cNvPr>
          <p:cNvSpPr txBox="1"/>
          <p:nvPr/>
        </p:nvSpPr>
        <p:spPr>
          <a:xfrm>
            <a:off x="413477" y="872925"/>
            <a:ext cx="25246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（二）鼻腔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FD29D6A-8417-4C4B-B550-516895EC8A1A}"/>
              </a:ext>
            </a:extLst>
          </p:cNvPr>
          <p:cNvSpPr txBox="1"/>
          <p:nvPr/>
        </p:nvSpPr>
        <p:spPr>
          <a:xfrm>
            <a:off x="1353910" y="1810351"/>
            <a:ext cx="40637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鼻腔粘膜分区：嗅区、呼吸区</a:t>
            </a:r>
          </a:p>
        </p:txBody>
      </p:sp>
      <p:pic>
        <p:nvPicPr>
          <p:cNvPr id="18" name="Picture 3" descr="TN-头颈矢状切">
            <a:extLst>
              <a:ext uri="{FF2B5EF4-FFF2-40B4-BE49-F238E27FC236}">
                <a16:creationId xmlns:a16="http://schemas.microsoft.com/office/drawing/2014/main" xmlns="" id="{37B1136B-2DC3-43D4-9D99-FE506E2CF4B0}"/>
              </a:ext>
            </a:extLst>
          </p:cNvPr>
          <p:cNvPicPr>
            <a:picLocks noRot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389314" y="2686222"/>
            <a:ext cx="2526103" cy="3447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5" descr="鼻粘膜">
            <a:extLst>
              <a:ext uri="{FF2B5EF4-FFF2-40B4-BE49-F238E27FC236}">
                <a16:creationId xmlns:a16="http://schemas.microsoft.com/office/drawing/2014/main" xmlns="" id="{EA8D42A3-47F6-4CA9-AF47-066A352792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lum bright="-12000" contrast="18000"/>
          </a:blip>
          <a:srcRect l="2934" r="52853"/>
          <a:stretch/>
        </p:blipFill>
        <p:spPr>
          <a:xfrm>
            <a:off x="6774338" y="1673211"/>
            <a:ext cx="2625792" cy="2189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5" descr="鼻粘膜">
            <a:extLst>
              <a:ext uri="{FF2B5EF4-FFF2-40B4-BE49-F238E27FC236}">
                <a16:creationId xmlns:a16="http://schemas.microsoft.com/office/drawing/2014/main" xmlns="" id="{83E1410E-50B8-4295-A7A1-F53C0E2E68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lum bright="-12000" contrast="18000"/>
          </a:blip>
          <a:srcRect l="55926"/>
          <a:stretch/>
        </p:blipFill>
        <p:spPr>
          <a:xfrm>
            <a:off x="6782664" y="3944489"/>
            <a:ext cx="2617466" cy="2189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28986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一、鼻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BECCBAD-62FB-484E-B7A4-EA9786735C8C}"/>
              </a:ext>
            </a:extLst>
          </p:cNvPr>
          <p:cNvSpPr txBox="1"/>
          <p:nvPr/>
        </p:nvSpPr>
        <p:spPr>
          <a:xfrm>
            <a:off x="413477" y="872925"/>
            <a:ext cx="25246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（二）鼻腔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FD29D6A-8417-4C4B-B550-516895EC8A1A}"/>
              </a:ext>
            </a:extLst>
          </p:cNvPr>
          <p:cNvSpPr txBox="1"/>
          <p:nvPr/>
        </p:nvSpPr>
        <p:spPr>
          <a:xfrm>
            <a:off x="1353910" y="1810351"/>
            <a:ext cx="19234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易出血区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B74651A-BD99-450F-A684-77F047F58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1382" y="1253770"/>
            <a:ext cx="6646287" cy="435045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10E21A3-5060-4FDB-B5E0-D73ACB9CC41C}"/>
              </a:ext>
            </a:extLst>
          </p:cNvPr>
          <p:cNvSpPr txBox="1"/>
          <p:nvPr/>
        </p:nvSpPr>
        <p:spPr>
          <a:xfrm>
            <a:off x="845597" y="4780598"/>
            <a:ext cx="5137952" cy="961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内侧壁：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易出血区</a:t>
            </a: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itchFamily="2" charset="2"/>
              </a:rPr>
              <a:t>: (</a:t>
            </a: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Little区)，位于鼻中隔的前下份。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B0BECBE-AB4F-4C18-BC0A-F986EFC984DF}"/>
              </a:ext>
            </a:extLst>
          </p:cNvPr>
          <p:cNvSpPr/>
          <p:nvPr/>
        </p:nvSpPr>
        <p:spPr>
          <a:xfrm>
            <a:off x="845597" y="4717471"/>
            <a:ext cx="5137952" cy="1087542"/>
          </a:xfrm>
          <a:prstGeom prst="rect">
            <a:avLst/>
          </a:prstGeom>
          <a:noFill/>
          <a:ln>
            <a:solidFill>
              <a:srgbClr val="5E7C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xmlns="" id="{1DCC21E9-8AD5-495C-BDCC-15B10EE92EAB}"/>
              </a:ext>
            </a:extLst>
          </p:cNvPr>
          <p:cNvCxnSpPr>
            <a:cxnSpLocks/>
          </p:cNvCxnSpPr>
          <p:nvPr/>
        </p:nvCxnSpPr>
        <p:spPr>
          <a:xfrm flipV="1">
            <a:off x="5983549" y="3710866"/>
            <a:ext cx="1100832" cy="1006605"/>
          </a:xfrm>
          <a:prstGeom prst="straightConnector1">
            <a:avLst/>
          </a:prstGeom>
          <a:ln>
            <a:solidFill>
              <a:srgbClr val="5E7C5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99229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一、鼻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BECCBAD-62FB-484E-B7A4-EA9786735C8C}"/>
              </a:ext>
            </a:extLst>
          </p:cNvPr>
          <p:cNvSpPr txBox="1"/>
          <p:nvPr/>
        </p:nvSpPr>
        <p:spPr>
          <a:xfrm>
            <a:off x="413477" y="872925"/>
            <a:ext cx="25246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（三）鼻旁窦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9A9371AD-1642-4AC5-AC3E-C71846792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13509" y="4257614"/>
            <a:ext cx="2974699" cy="1728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xmlns="" id="{09451E81-D21A-42AE-B926-B63BF8CEB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08354" y="1700326"/>
            <a:ext cx="1359708" cy="1728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A0E62C58-3FFB-4740-96CF-21261512D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87386" y="1716639"/>
            <a:ext cx="1779072" cy="1728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0BB1BD56-7559-431D-A469-FB91879949DA}"/>
              </a:ext>
            </a:extLst>
          </p:cNvPr>
          <p:cNvSpPr/>
          <p:nvPr/>
        </p:nvSpPr>
        <p:spPr>
          <a:xfrm>
            <a:off x="1362157" y="1521715"/>
            <a:ext cx="488272" cy="488272"/>
          </a:xfrm>
          <a:prstGeom prst="ellipse">
            <a:avLst/>
          </a:prstGeom>
          <a:solidFill>
            <a:srgbClr val="5E7C5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239BCDC8-8898-41DF-8C24-DDC646CF0FB3}"/>
              </a:ext>
            </a:extLst>
          </p:cNvPr>
          <p:cNvSpPr/>
          <p:nvPr/>
        </p:nvSpPr>
        <p:spPr>
          <a:xfrm>
            <a:off x="4164218" y="1521715"/>
            <a:ext cx="488272" cy="488272"/>
          </a:xfrm>
          <a:prstGeom prst="ellipse">
            <a:avLst/>
          </a:prstGeom>
          <a:solidFill>
            <a:srgbClr val="5E7C5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350CF286-4A47-4BFB-BEC7-E9AF75C3F95F}"/>
              </a:ext>
            </a:extLst>
          </p:cNvPr>
          <p:cNvSpPr/>
          <p:nvPr/>
        </p:nvSpPr>
        <p:spPr>
          <a:xfrm>
            <a:off x="1869373" y="4084420"/>
            <a:ext cx="488272" cy="488272"/>
          </a:xfrm>
          <a:prstGeom prst="ellipse">
            <a:avLst/>
          </a:prstGeom>
          <a:solidFill>
            <a:srgbClr val="5E7C5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70F1CF98-1D23-4C33-88B9-A3CA4D6FC57A}"/>
              </a:ext>
            </a:extLst>
          </p:cNvPr>
          <p:cNvSpPr/>
          <p:nvPr/>
        </p:nvSpPr>
        <p:spPr>
          <a:xfrm>
            <a:off x="4808571" y="4106866"/>
            <a:ext cx="488272" cy="488272"/>
          </a:xfrm>
          <a:prstGeom prst="ellipse">
            <a:avLst/>
          </a:prstGeom>
          <a:solidFill>
            <a:srgbClr val="5E7C5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PA_文本框 36">
            <a:extLst>
              <a:ext uri="{FF2B5EF4-FFF2-40B4-BE49-F238E27FC236}">
                <a16:creationId xmlns:a16="http://schemas.microsoft.com/office/drawing/2014/main" xmlns="" id="{1ABFDB85-715F-4C73-B3F0-36652949F8F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24121" y="3445313"/>
            <a:ext cx="2705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43583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筛窦后组开口于上鼻道，</a:t>
            </a:r>
            <a:endParaRPr lang="en-US" altLang="zh-CN" sz="1400" dirty="0">
              <a:solidFill>
                <a:srgbClr val="43583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1400" dirty="0">
                <a:solidFill>
                  <a:srgbClr val="43583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前组、 中组开口于中鼻道</a:t>
            </a:r>
            <a:endParaRPr lang="en-US" altLang="zh-CN" sz="1400" dirty="0">
              <a:solidFill>
                <a:srgbClr val="43583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PA_文本框 97">
            <a:extLst>
              <a:ext uri="{FF2B5EF4-FFF2-40B4-BE49-F238E27FC236}">
                <a16:creationId xmlns:a16="http://schemas.microsoft.com/office/drawing/2014/main" xmlns="" id="{2E9650FB-6504-4D62-BD87-5751B82A23E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829723" y="3553034"/>
            <a:ext cx="2445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43583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额窦开口于中鼻道</a:t>
            </a:r>
            <a:endParaRPr lang="en-US" altLang="zh-CN" sz="1400" dirty="0">
              <a:solidFill>
                <a:srgbClr val="43583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PA_文本框 98">
            <a:extLst>
              <a:ext uri="{FF2B5EF4-FFF2-40B4-BE49-F238E27FC236}">
                <a16:creationId xmlns:a16="http://schemas.microsoft.com/office/drawing/2014/main" xmlns="" id="{B5507710-31BC-4B1B-B845-107DC8E6563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397385" y="5996195"/>
            <a:ext cx="1970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43583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上颌窦开口于中鼻道 </a:t>
            </a:r>
            <a:endParaRPr lang="en-US" altLang="zh-CN" sz="1400" dirty="0">
              <a:solidFill>
                <a:srgbClr val="43583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PA_文本框 99">
            <a:extLst>
              <a:ext uri="{FF2B5EF4-FFF2-40B4-BE49-F238E27FC236}">
                <a16:creationId xmlns:a16="http://schemas.microsoft.com/office/drawing/2014/main" xmlns="" id="{F88DCD3B-BDCE-46C4-B2D5-263C602AD14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927407" y="5996195"/>
            <a:ext cx="1981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43583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蝶窦开口于蝶筛隐窝 </a:t>
            </a:r>
          </a:p>
        </p:txBody>
      </p:sp>
      <p:pic>
        <p:nvPicPr>
          <p:cNvPr id="22" name="Picture 4">
            <a:extLst>
              <a:ext uri="{FF2B5EF4-FFF2-40B4-BE49-F238E27FC236}">
                <a16:creationId xmlns:a16="http://schemas.microsoft.com/office/drawing/2014/main" xmlns="" id="{5432B79C-0ACC-4799-8B85-F3FE33A12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37551" y="1136154"/>
            <a:ext cx="2394722" cy="2282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4" descr="p_large_Jl5X_7bd500000da12d11">
            <a:extLst>
              <a:ext uri="{FF2B5EF4-FFF2-40B4-BE49-F238E27FC236}">
                <a16:creationId xmlns:a16="http://schemas.microsoft.com/office/drawing/2014/main" xmlns="" id="{7E5342E0-12C5-4001-8A1F-BBA70B6459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03793" y="3698162"/>
            <a:ext cx="3040113" cy="2605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57027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一、鼻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BECCBAD-62FB-484E-B7A4-EA9786735C8C}"/>
              </a:ext>
            </a:extLst>
          </p:cNvPr>
          <p:cNvSpPr txBox="1"/>
          <p:nvPr/>
        </p:nvSpPr>
        <p:spPr>
          <a:xfrm>
            <a:off x="413477" y="872925"/>
            <a:ext cx="25246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（三）鼻旁窦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6016B0D-3E4B-4C62-8357-8E09299C7382}"/>
              </a:ext>
            </a:extLst>
          </p:cNvPr>
          <p:cNvSpPr txBox="1"/>
          <p:nvPr/>
        </p:nvSpPr>
        <p:spPr>
          <a:xfrm>
            <a:off x="1084083" y="3063665"/>
            <a:ext cx="4117020" cy="858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800" dirty="0">
                <a:solidFill>
                  <a:srgbClr val="43583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鼻旁窦，共四对，鼻腔周围藏骨内。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800" dirty="0">
                <a:solidFill>
                  <a:srgbClr val="43583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上颌额蝶和筛窦，粘膜延续通鼻腔。</a:t>
            </a:r>
            <a:endParaRPr lang="zh-CN" altLang="en-US" sz="1800" b="1" dirty="0">
              <a:solidFill>
                <a:srgbClr val="43583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" name="Picture 4" descr="p_large_Jl5X_7bd500000da12d11">
            <a:extLst>
              <a:ext uri="{FF2B5EF4-FFF2-40B4-BE49-F238E27FC236}">
                <a16:creationId xmlns:a16="http://schemas.microsoft.com/office/drawing/2014/main" xmlns="" id="{AB722AF6-37F0-4912-9493-B2BA0B38D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1659" y="1103757"/>
            <a:ext cx="6037911" cy="51753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59940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三、喉</a:t>
            </a: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3DA4FF01-4A58-4542-9B62-5CC92A7811A7}"/>
              </a:ext>
            </a:extLst>
          </p:cNvPr>
          <p:cNvGrpSpPr/>
          <p:nvPr/>
        </p:nvGrpSpPr>
        <p:grpSpPr>
          <a:xfrm>
            <a:off x="795925" y="1447340"/>
            <a:ext cx="3252292" cy="4899545"/>
            <a:chOff x="795925" y="1447340"/>
            <a:chExt cx="3252292" cy="4899545"/>
          </a:xfrm>
        </p:grpSpPr>
        <p:pic>
          <p:nvPicPr>
            <p:cNvPr id="6" name="Picture 4" descr="TN-头颈矢状切">
              <a:extLst>
                <a:ext uri="{FF2B5EF4-FFF2-40B4-BE49-F238E27FC236}">
                  <a16:creationId xmlns:a16="http://schemas.microsoft.com/office/drawing/2014/main" xmlns="" id="{115A2E6E-9E74-49FA-8E57-CEE5C1FE96EE}"/>
                </a:ext>
              </a:extLst>
            </p:cNvPr>
            <p:cNvPicPr>
              <a:picLocks noRot="1"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795925" y="1447340"/>
              <a:ext cx="3252292" cy="4438556"/>
            </a:xfrm>
            <a:prstGeom prst="rect">
              <a:avLst/>
            </a:prstGeom>
            <a:ln w="38100">
              <a:solidFill>
                <a:srgbClr val="5E7C51"/>
              </a:solidFill>
            </a:ln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FD4FB153-75CB-4B74-9914-1A64AD09CCB1}"/>
                </a:ext>
              </a:extLst>
            </p:cNvPr>
            <p:cNvSpPr txBox="1"/>
            <p:nvPr/>
          </p:nvSpPr>
          <p:spPr>
            <a:xfrm>
              <a:off x="2214322" y="597755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43583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喉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C484B84B-5C03-4DEF-B42B-7EAE41368F0B}"/>
              </a:ext>
            </a:extLst>
          </p:cNvPr>
          <p:cNvGrpSpPr/>
          <p:nvPr/>
        </p:nvGrpSpPr>
        <p:grpSpPr>
          <a:xfrm>
            <a:off x="4172083" y="1447340"/>
            <a:ext cx="7022659" cy="4438556"/>
            <a:chOff x="4172083" y="1447340"/>
            <a:chExt cx="7022659" cy="4438556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3A332339-B93A-4F7F-8E9E-5C5879504F69}"/>
                </a:ext>
              </a:extLst>
            </p:cNvPr>
            <p:cNvSpPr/>
            <p:nvPr/>
          </p:nvSpPr>
          <p:spPr>
            <a:xfrm>
              <a:off x="4172083" y="1447340"/>
              <a:ext cx="7022659" cy="4438556"/>
            </a:xfrm>
            <a:prstGeom prst="rect">
              <a:avLst/>
            </a:prstGeom>
            <a:noFill/>
            <a:ln w="38100">
              <a:solidFill>
                <a:srgbClr val="5E7C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Picture 4" descr="p_large_nO0u_7bdd0002870c2d11">
              <a:extLst>
                <a:ext uri="{FF2B5EF4-FFF2-40B4-BE49-F238E27FC236}">
                  <a16:creationId xmlns:a16="http://schemas.microsoft.com/office/drawing/2014/main" xmlns="" id="{E327E2EB-1866-4F29-A920-931EC5C1B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64034" y="1539745"/>
              <a:ext cx="2413416" cy="2068643"/>
            </a:xfrm>
            <a:prstGeom prst="rect">
              <a:avLst/>
            </a:prstGeom>
            <a:noFill/>
            <a:ln>
              <a:solidFill>
                <a:srgbClr val="5E7C51"/>
              </a:solidFill>
            </a:ln>
          </p:spPr>
        </p:pic>
        <p:pic>
          <p:nvPicPr>
            <p:cNvPr id="18" name="Picture 4" descr="p_large_T74E_48e100008fd42d0e">
              <a:extLst>
                <a:ext uri="{FF2B5EF4-FFF2-40B4-BE49-F238E27FC236}">
                  <a16:creationId xmlns:a16="http://schemas.microsoft.com/office/drawing/2014/main" xmlns="" id="{903CE3F0-93C3-49DD-9313-0957B1A9C9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88141" y="1539745"/>
              <a:ext cx="2219652" cy="2068642"/>
            </a:xfrm>
            <a:prstGeom prst="rect">
              <a:avLst/>
            </a:prstGeom>
            <a:noFill/>
            <a:ln>
              <a:solidFill>
                <a:srgbClr val="5E7C51"/>
              </a:solidFill>
            </a:ln>
          </p:spPr>
        </p:pic>
        <p:pic>
          <p:nvPicPr>
            <p:cNvPr id="19" name="Picture 4" descr="p_large_zq8f_39fa000030e62d10">
              <a:extLst>
                <a:ext uri="{FF2B5EF4-FFF2-40B4-BE49-F238E27FC236}">
                  <a16:creationId xmlns:a16="http://schemas.microsoft.com/office/drawing/2014/main" xmlns="" id="{BAAD6673-CF40-444D-861F-896A14A9DE9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/>
            <a:srcRect l="18254"/>
            <a:stretch/>
          </p:blipFill>
          <p:spPr bwMode="auto">
            <a:xfrm>
              <a:off x="6798356" y="3700794"/>
              <a:ext cx="1972858" cy="2068642"/>
            </a:xfrm>
            <a:prstGeom prst="rect">
              <a:avLst/>
            </a:prstGeom>
            <a:noFill/>
            <a:ln>
              <a:solidFill>
                <a:srgbClr val="5E7C51"/>
              </a:solidFill>
            </a:ln>
          </p:spPr>
        </p:pic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ADEDC2F-9E01-4C14-82C9-8BD852D647BA}"/>
                </a:ext>
              </a:extLst>
            </p:cNvPr>
            <p:cNvGrpSpPr/>
            <p:nvPr/>
          </p:nvGrpSpPr>
          <p:grpSpPr>
            <a:xfrm>
              <a:off x="8771214" y="3700794"/>
              <a:ext cx="2413416" cy="2068642"/>
              <a:chOff x="8771214" y="3700794"/>
              <a:chExt cx="2413416" cy="2068642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2CB7EAC0-091B-4EDC-A087-EE1CC43F37FA}"/>
                  </a:ext>
                </a:extLst>
              </p:cNvPr>
              <p:cNvSpPr/>
              <p:nvPr/>
            </p:nvSpPr>
            <p:spPr>
              <a:xfrm>
                <a:off x="8888141" y="3700794"/>
                <a:ext cx="2219652" cy="2068642"/>
              </a:xfrm>
              <a:prstGeom prst="rect">
                <a:avLst/>
              </a:prstGeom>
              <a:solidFill>
                <a:srgbClr val="7195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6CB78163-DEE2-4E7D-B1DA-A8B40957C8E6}"/>
                  </a:ext>
                </a:extLst>
              </p:cNvPr>
              <p:cNvSpPr txBox="1"/>
              <p:nvPr/>
            </p:nvSpPr>
            <p:spPr>
              <a:xfrm>
                <a:off x="8771214" y="4550449"/>
                <a:ext cx="241341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（三）喉腔及喉黏膜</a:t>
                </a: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A66EB769-3123-41F3-99FE-C974F932B7E0}"/>
                </a:ext>
              </a:extLst>
            </p:cNvPr>
            <p:cNvGrpSpPr/>
            <p:nvPr/>
          </p:nvGrpSpPr>
          <p:grpSpPr>
            <a:xfrm>
              <a:off x="4261074" y="3700794"/>
              <a:ext cx="2413416" cy="2068642"/>
              <a:chOff x="4261074" y="3700794"/>
              <a:chExt cx="2413416" cy="2068642"/>
            </a:xfrm>
          </p:grpSpPr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xmlns="" id="{FB2762A4-0D0A-46E5-98FE-85BB004A31C5}"/>
                  </a:ext>
                </a:extLst>
              </p:cNvPr>
              <p:cNvSpPr/>
              <p:nvPr/>
            </p:nvSpPr>
            <p:spPr>
              <a:xfrm>
                <a:off x="4261074" y="3700794"/>
                <a:ext cx="2413416" cy="2068642"/>
              </a:xfrm>
              <a:prstGeom prst="rect">
                <a:avLst/>
              </a:prstGeom>
              <a:solidFill>
                <a:srgbClr val="7195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01A137CC-7CF2-4403-911A-EBA548783F45}"/>
                  </a:ext>
                </a:extLst>
              </p:cNvPr>
              <p:cNvSpPr txBox="1"/>
              <p:nvPr/>
            </p:nvSpPr>
            <p:spPr>
              <a:xfrm>
                <a:off x="4502456" y="4550449"/>
                <a:ext cx="193065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（一）喉的位置</a:t>
                </a: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7DE37034-3CF1-48B0-8C38-C65EBEECD783}"/>
                </a:ext>
              </a:extLst>
            </p:cNvPr>
            <p:cNvGrpSpPr/>
            <p:nvPr/>
          </p:nvGrpSpPr>
          <p:grpSpPr>
            <a:xfrm>
              <a:off x="6671365" y="1539745"/>
              <a:ext cx="2129827" cy="2068643"/>
              <a:chOff x="6671365" y="1539745"/>
              <a:chExt cx="2129827" cy="2068643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3857433E-8389-45BC-9889-BFE91E7F2125}"/>
                  </a:ext>
                </a:extLst>
              </p:cNvPr>
              <p:cNvSpPr/>
              <p:nvPr/>
            </p:nvSpPr>
            <p:spPr>
              <a:xfrm>
                <a:off x="6798356" y="1539745"/>
                <a:ext cx="2002836" cy="2068643"/>
              </a:xfrm>
              <a:prstGeom prst="rect">
                <a:avLst/>
              </a:prstGeom>
              <a:solidFill>
                <a:srgbClr val="7195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1F69BB85-465D-434B-9DC6-50DD4BC134CD}"/>
                  </a:ext>
                </a:extLst>
              </p:cNvPr>
              <p:cNvSpPr txBox="1"/>
              <p:nvPr/>
            </p:nvSpPr>
            <p:spPr>
              <a:xfrm>
                <a:off x="6671365" y="2389401"/>
                <a:ext cx="212982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（二）喉的组成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312950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三、喉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11E853F-1839-4792-897F-4EF2FE31B7A2}"/>
              </a:ext>
            </a:extLst>
          </p:cNvPr>
          <p:cNvGrpSpPr/>
          <p:nvPr/>
        </p:nvGrpSpPr>
        <p:grpSpPr>
          <a:xfrm>
            <a:off x="598256" y="1935619"/>
            <a:ext cx="5435600" cy="650554"/>
            <a:chOff x="660400" y="1935619"/>
            <a:chExt cx="5435600" cy="650554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131E00A6-DB7B-4642-AEAD-1DB1B1D6EDC8}"/>
                </a:ext>
              </a:extLst>
            </p:cNvPr>
            <p:cNvSpPr txBox="1"/>
            <p:nvPr/>
          </p:nvSpPr>
          <p:spPr>
            <a:xfrm>
              <a:off x="1439732" y="1935619"/>
              <a:ext cx="4656268" cy="65055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喉的位置：上接咽、下连气管，平对？</a:t>
              </a:r>
            </a:p>
          </p:txBody>
        </p:sp>
        <p:sp>
          <p:nvSpPr>
            <p:cNvPr id="35" name="菱形 34">
              <a:extLst>
                <a:ext uri="{FF2B5EF4-FFF2-40B4-BE49-F238E27FC236}">
                  <a16:creationId xmlns:a16="http://schemas.microsoft.com/office/drawing/2014/main" xmlns="" id="{1CE42FEA-235F-43C1-A7FB-34041793D7D4}"/>
                </a:ext>
              </a:extLst>
            </p:cNvPr>
            <p:cNvSpPr/>
            <p:nvPr/>
          </p:nvSpPr>
          <p:spPr>
            <a:xfrm>
              <a:off x="660400" y="1958962"/>
              <a:ext cx="627211" cy="627211"/>
            </a:xfrm>
            <a:prstGeom prst="diamond">
              <a:avLst/>
            </a:prstGeom>
            <a:solidFill>
              <a:srgbClr val="506944"/>
            </a:solidFill>
            <a:ln w="1905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17CD847-13E6-4CDC-8D90-AD95D4D20AC2}"/>
              </a:ext>
            </a:extLst>
          </p:cNvPr>
          <p:cNvGrpSpPr/>
          <p:nvPr/>
        </p:nvGrpSpPr>
        <p:grpSpPr>
          <a:xfrm>
            <a:off x="598256" y="3233047"/>
            <a:ext cx="5435600" cy="650554"/>
            <a:chOff x="660400" y="3397221"/>
            <a:chExt cx="5435600" cy="650554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4ABFC684-BE6D-4256-A910-1C7E46A1A007}"/>
                </a:ext>
              </a:extLst>
            </p:cNvPr>
            <p:cNvSpPr txBox="1"/>
            <p:nvPr/>
          </p:nvSpPr>
          <p:spPr>
            <a:xfrm>
              <a:off x="1439732" y="3397221"/>
              <a:ext cx="4656268" cy="65055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喉的组成以软骨作为支架，软骨都有？</a:t>
              </a:r>
            </a:p>
          </p:txBody>
        </p:sp>
        <p:sp>
          <p:nvSpPr>
            <p:cNvPr id="38" name="菱形 37">
              <a:extLst>
                <a:ext uri="{FF2B5EF4-FFF2-40B4-BE49-F238E27FC236}">
                  <a16:creationId xmlns:a16="http://schemas.microsoft.com/office/drawing/2014/main" xmlns="" id="{C8F52BCB-EE50-4AEC-A40D-F2DC21290F0D}"/>
                </a:ext>
              </a:extLst>
            </p:cNvPr>
            <p:cNvSpPr/>
            <p:nvPr/>
          </p:nvSpPr>
          <p:spPr>
            <a:xfrm>
              <a:off x="660400" y="3420564"/>
              <a:ext cx="627211" cy="627211"/>
            </a:xfrm>
            <a:prstGeom prst="diamond">
              <a:avLst/>
            </a:prstGeom>
            <a:solidFill>
              <a:srgbClr val="719561"/>
            </a:solidFill>
            <a:ln w="1905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D3706CC-C51D-46D6-88B9-6A8D5CF9C097}"/>
              </a:ext>
            </a:extLst>
          </p:cNvPr>
          <p:cNvGrpSpPr/>
          <p:nvPr/>
        </p:nvGrpSpPr>
        <p:grpSpPr>
          <a:xfrm>
            <a:off x="598256" y="4530476"/>
            <a:ext cx="4625977" cy="656694"/>
            <a:chOff x="660400" y="4852683"/>
            <a:chExt cx="4625977" cy="656694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33985F90-F8D7-4DAF-823C-B8231C67468C}"/>
                </a:ext>
              </a:extLst>
            </p:cNvPr>
            <p:cNvSpPr txBox="1"/>
            <p:nvPr/>
          </p:nvSpPr>
          <p:spPr>
            <a:xfrm>
              <a:off x="1439732" y="4852683"/>
              <a:ext cx="3846645" cy="65055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喉腔分部，喉腔最狭窄部位？</a:t>
              </a:r>
            </a:p>
          </p:txBody>
        </p:sp>
        <p:sp>
          <p:nvSpPr>
            <p:cNvPr id="41" name="菱形 40">
              <a:extLst>
                <a:ext uri="{FF2B5EF4-FFF2-40B4-BE49-F238E27FC236}">
                  <a16:creationId xmlns:a16="http://schemas.microsoft.com/office/drawing/2014/main" xmlns="" id="{0B731E70-ACE9-4A44-87F4-B91EC53B99AC}"/>
                </a:ext>
              </a:extLst>
            </p:cNvPr>
            <p:cNvSpPr/>
            <p:nvPr/>
          </p:nvSpPr>
          <p:spPr>
            <a:xfrm>
              <a:off x="660400" y="4882166"/>
              <a:ext cx="627211" cy="627211"/>
            </a:xfrm>
            <a:prstGeom prst="diamond">
              <a:avLst/>
            </a:prstGeom>
            <a:solidFill>
              <a:srgbClr val="B7D632"/>
            </a:solidFill>
            <a:ln w="1905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42A6A6D-37F1-4F37-8BD7-669F54AF87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145" r="10051"/>
          <a:stretch/>
        </p:blipFill>
        <p:spPr>
          <a:xfrm>
            <a:off x="6836809" y="1641392"/>
            <a:ext cx="4756935" cy="3833864"/>
          </a:xfrm>
          <a:prstGeom prst="roundRect">
            <a:avLst>
              <a:gd name="adj" fmla="val 350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723571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59CF07E-ABB4-4E6E-897F-2F382E540345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三、喉</a:t>
            </a:r>
          </a:p>
        </p:txBody>
      </p:sp>
      <p:pic>
        <p:nvPicPr>
          <p:cNvPr id="3" name="Picture 4" descr="p_large_nO0u_7bdd0002870c2d11">
            <a:extLst>
              <a:ext uri="{FF2B5EF4-FFF2-40B4-BE49-F238E27FC236}">
                <a16:creationId xmlns:a16="http://schemas.microsoft.com/office/drawing/2014/main" xmlns="" id="{9907EEA0-6253-4730-8B21-85E61B7BF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4255" y="2370027"/>
            <a:ext cx="3804578" cy="3261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p_large_zq8f_39fa000030e62d10">
            <a:extLst>
              <a:ext uri="{FF2B5EF4-FFF2-40B4-BE49-F238E27FC236}">
                <a16:creationId xmlns:a16="http://schemas.microsoft.com/office/drawing/2014/main" xmlns="" id="{2ECF73EE-170C-4725-B741-122B05B7F0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19261"/>
          <a:stretch/>
        </p:blipFill>
        <p:spPr bwMode="auto">
          <a:xfrm>
            <a:off x="8585975" y="2370028"/>
            <a:ext cx="3071770" cy="3261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87254CBC-8C09-42CA-936E-6D6F7D5EF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6520" y="2370028"/>
            <a:ext cx="3071769" cy="3261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F8DEB66-3310-48C0-AABC-0EE4BED3DA22}"/>
              </a:ext>
            </a:extLst>
          </p:cNvPr>
          <p:cNvSpPr txBox="1"/>
          <p:nvPr/>
        </p:nvSpPr>
        <p:spPr>
          <a:xfrm>
            <a:off x="4338833" y="1226905"/>
            <a:ext cx="36486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喉的软骨</a:t>
            </a:r>
          </a:p>
        </p:txBody>
      </p:sp>
    </p:spTree>
    <p:extLst>
      <p:ext uri="{BB962C8B-B14F-4D97-AF65-F5344CB8AC3E}">
        <p14:creationId xmlns:p14="http://schemas.microsoft.com/office/powerpoint/2010/main" xmlns="" val="286442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59CF07E-ABB4-4E6E-897F-2F382E540345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三、喉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F8DEB66-3310-48C0-AABC-0EE4BED3DA22}"/>
              </a:ext>
            </a:extLst>
          </p:cNvPr>
          <p:cNvSpPr txBox="1"/>
          <p:nvPr/>
        </p:nvSpPr>
        <p:spPr>
          <a:xfrm>
            <a:off x="4338833" y="1226905"/>
            <a:ext cx="36486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喉腔分部及最狭窄部位</a:t>
            </a:r>
          </a:p>
        </p:txBody>
      </p:sp>
      <p:pic>
        <p:nvPicPr>
          <p:cNvPr id="8" name="Picture 4" descr="p_large_T74E_48e100008fd42d0e">
            <a:extLst>
              <a:ext uri="{FF2B5EF4-FFF2-40B4-BE49-F238E27FC236}">
                <a16:creationId xmlns:a16="http://schemas.microsoft.com/office/drawing/2014/main" xmlns="" id="{29E1BFE3-B80A-440F-B3D7-2F0FAB751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7909" y="1878992"/>
            <a:ext cx="4863472" cy="4168690"/>
          </a:xfrm>
          <a:prstGeom prst="rect">
            <a:avLst/>
          </a:prstGeom>
          <a:noFill/>
        </p:spPr>
      </p:pic>
      <p:pic>
        <p:nvPicPr>
          <p:cNvPr id="9" name="Picture 3" descr="TN_喉腔冠切">
            <a:extLst>
              <a:ext uri="{FF2B5EF4-FFF2-40B4-BE49-F238E27FC236}">
                <a16:creationId xmlns:a16="http://schemas.microsoft.com/office/drawing/2014/main" xmlns="" id="{15D48B37-7A76-449E-93F0-FCA20E874324}"/>
              </a:ext>
            </a:extLst>
          </p:cNvPr>
          <p:cNvPicPr>
            <a:picLocks noRot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156279" y="1834021"/>
            <a:ext cx="2860855" cy="425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5775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1">
            <a:extLst>
              <a:ext uri="{FF2B5EF4-FFF2-40B4-BE49-F238E27FC236}">
                <a16:creationId xmlns:a16="http://schemas.microsoft.com/office/drawing/2014/main" xmlns="" id="{6CB9F382-C14D-4213-9ECC-00184EDE340D}"/>
              </a:ext>
            </a:extLst>
          </p:cNvPr>
          <p:cNvSpPr/>
          <p:nvPr/>
        </p:nvSpPr>
        <p:spPr>
          <a:xfrm rot="1407758">
            <a:off x="8560967" y="1519611"/>
            <a:ext cx="2669047" cy="4622412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7195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75">
              <a:lnSpc>
                <a:spcPct val="150000"/>
              </a:lnSpc>
              <a:defRPr/>
            </a:pPr>
            <a:endParaRPr lang="zh-CN" altLang="en-US" sz="253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1">
            <a:extLst>
              <a:ext uri="{FF2B5EF4-FFF2-40B4-BE49-F238E27FC236}">
                <a16:creationId xmlns:a16="http://schemas.microsoft.com/office/drawing/2014/main" xmlns="" id="{B99058AB-2B92-4C86-B217-FE31C1AAE539}"/>
              </a:ext>
            </a:extLst>
          </p:cNvPr>
          <p:cNvSpPr/>
          <p:nvPr/>
        </p:nvSpPr>
        <p:spPr>
          <a:xfrm rot="940851">
            <a:off x="5425748" y="1581411"/>
            <a:ext cx="2207128" cy="4597142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7195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75">
              <a:lnSpc>
                <a:spcPct val="150000"/>
              </a:lnSpc>
              <a:defRPr/>
            </a:pPr>
            <a:endParaRPr lang="zh-CN" altLang="en-US" sz="253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">
            <a:extLst>
              <a:ext uri="{FF2B5EF4-FFF2-40B4-BE49-F238E27FC236}">
                <a16:creationId xmlns:a16="http://schemas.microsoft.com/office/drawing/2014/main" xmlns="" id="{55DB52BF-4C7B-4D31-9C4E-95CAA6596322}"/>
              </a:ext>
            </a:extLst>
          </p:cNvPr>
          <p:cNvSpPr/>
          <p:nvPr/>
        </p:nvSpPr>
        <p:spPr>
          <a:xfrm rot="1321971">
            <a:off x="840940" y="1614473"/>
            <a:ext cx="3636352" cy="4249923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7195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75">
              <a:lnSpc>
                <a:spcPct val="150000"/>
              </a:lnSpc>
              <a:defRPr/>
            </a:pPr>
            <a:endParaRPr lang="zh-CN" altLang="en-US" sz="253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59CF07E-ABB4-4E6E-897F-2F382E540345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4ED36DA-4E78-465D-AFEA-234A92CA88CB}"/>
              </a:ext>
            </a:extLst>
          </p:cNvPr>
          <p:cNvSpPr txBox="1"/>
          <p:nvPr/>
        </p:nvSpPr>
        <p:spPr>
          <a:xfrm>
            <a:off x="413477" y="872925"/>
            <a:ext cx="25246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（一）气管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EF9EC2B5-F876-4DC1-A68D-2DD9CF8AD22B}"/>
              </a:ext>
            </a:extLst>
          </p:cNvPr>
          <p:cNvGrpSpPr/>
          <p:nvPr/>
        </p:nvGrpSpPr>
        <p:grpSpPr>
          <a:xfrm>
            <a:off x="984477" y="1892853"/>
            <a:ext cx="3349281" cy="4037297"/>
            <a:chOff x="1229345" y="1791566"/>
            <a:chExt cx="3349281" cy="403729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8FA9AB5C-2044-47C2-93C9-D207F00A7239}"/>
                </a:ext>
              </a:extLst>
            </p:cNvPr>
            <p:cNvSpPr/>
            <p:nvPr/>
          </p:nvSpPr>
          <p:spPr>
            <a:xfrm>
              <a:off x="1229345" y="1911009"/>
              <a:ext cx="3349280" cy="39178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xmlns="" id="{DA81AF8B-E493-4B4F-99C1-A2C2D65404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29346" y="1791566"/>
              <a:ext cx="3349280" cy="28259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7E8B6BD-2CD6-4513-AD7D-9D8428EB5438}"/>
              </a:ext>
            </a:extLst>
          </p:cNvPr>
          <p:cNvSpPr txBox="1"/>
          <p:nvPr/>
        </p:nvSpPr>
        <p:spPr>
          <a:xfrm>
            <a:off x="858633" y="4827524"/>
            <a:ext cx="3417490" cy="9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位置形态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上接环状软骨、下至胸骨角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5BF93DF8-4086-48A7-AEE2-D64C33D61962}"/>
              </a:ext>
            </a:extLst>
          </p:cNvPr>
          <p:cNvGrpSpPr/>
          <p:nvPr/>
        </p:nvGrpSpPr>
        <p:grpSpPr>
          <a:xfrm>
            <a:off x="8750804" y="1891581"/>
            <a:ext cx="2317928" cy="4038569"/>
            <a:chOff x="8750804" y="1891581"/>
            <a:chExt cx="2317928" cy="4038569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F4997647-67AF-4772-8570-2C24D8FBC810}"/>
                </a:ext>
              </a:extLst>
            </p:cNvPr>
            <p:cNvGrpSpPr/>
            <p:nvPr/>
          </p:nvGrpSpPr>
          <p:grpSpPr>
            <a:xfrm>
              <a:off x="8750804" y="1891581"/>
              <a:ext cx="2317928" cy="4038569"/>
              <a:chOff x="8634324" y="1891581"/>
              <a:chExt cx="2069102" cy="403856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BD173C0B-73F3-4611-9F15-29DE61DF3A16}"/>
                  </a:ext>
                </a:extLst>
              </p:cNvPr>
              <p:cNvSpPr/>
              <p:nvPr/>
            </p:nvSpPr>
            <p:spPr>
              <a:xfrm>
                <a:off x="8634324" y="1892853"/>
                <a:ext cx="2069102" cy="403729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" name="Picture 2">
                <a:extLst>
                  <a:ext uri="{FF2B5EF4-FFF2-40B4-BE49-F238E27FC236}">
                    <a16:creationId xmlns:a16="http://schemas.microsoft.com/office/drawing/2014/main" xmlns="" id="{1EF738C1-6277-478F-9286-12C111E358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791360" y="1891581"/>
                <a:ext cx="1755029" cy="2896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535277C9-E26F-4170-A88F-1C4251319D8D}"/>
                </a:ext>
              </a:extLst>
            </p:cNvPr>
            <p:cNvSpPr/>
            <p:nvPr/>
          </p:nvSpPr>
          <p:spPr>
            <a:xfrm>
              <a:off x="9546576" y="2335433"/>
              <a:ext cx="599606" cy="269823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AB3AD5C1-8445-4D37-81C3-6CF0A4657EC7}"/>
              </a:ext>
            </a:extLst>
          </p:cNvPr>
          <p:cNvSpPr txBox="1"/>
          <p:nvPr/>
        </p:nvSpPr>
        <p:spPr>
          <a:xfrm>
            <a:off x="8750805" y="4961341"/>
            <a:ext cx="2317928" cy="9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气管切开部位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3-4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4-5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气管软骨环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81425B4C-C92B-4A8D-AE90-311AFA56825C}"/>
              </a:ext>
            </a:extLst>
          </p:cNvPr>
          <p:cNvGrpSpPr/>
          <p:nvPr/>
        </p:nvGrpSpPr>
        <p:grpSpPr>
          <a:xfrm>
            <a:off x="5659866" y="1892853"/>
            <a:ext cx="1824036" cy="4037297"/>
            <a:chOff x="5330410" y="1892853"/>
            <a:chExt cx="1824036" cy="403729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94270F56-EC57-4630-ABD8-E0529EFCC90E}"/>
                </a:ext>
              </a:extLst>
            </p:cNvPr>
            <p:cNvSpPr/>
            <p:nvPr/>
          </p:nvSpPr>
          <p:spPr>
            <a:xfrm>
              <a:off x="5330410" y="1892853"/>
              <a:ext cx="1824036" cy="403729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Picture 2" descr="tu">
              <a:extLst>
                <a:ext uri="{FF2B5EF4-FFF2-40B4-BE49-F238E27FC236}">
                  <a16:creationId xmlns:a16="http://schemas.microsoft.com/office/drawing/2014/main" xmlns="" id="{09A98E25-357F-42B4-8596-DFE46C6A5F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0410" y="1904533"/>
              <a:ext cx="1824036" cy="2883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6D538A0-805A-457C-9BB7-DD0A8A965B00}"/>
              </a:ext>
            </a:extLst>
          </p:cNvPr>
          <p:cNvSpPr txBox="1"/>
          <p:nvPr/>
        </p:nvSpPr>
        <p:spPr>
          <a:xfrm>
            <a:off x="5642122" y="4898808"/>
            <a:ext cx="1774381" cy="9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分部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颈部和胸部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640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4" grpId="0" animBg="1"/>
      <p:bldP spid="13" grpId="0" animBg="1"/>
      <p:bldP spid="6" grpId="0"/>
      <p:bldP spid="14" grpId="0"/>
      <p:bldP spid="24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59CF07E-ABB4-4E6E-897F-2F382E540345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4ED36DA-4E78-465D-AFEA-234A92CA88CB}"/>
              </a:ext>
            </a:extLst>
          </p:cNvPr>
          <p:cNvSpPr txBox="1"/>
          <p:nvPr/>
        </p:nvSpPr>
        <p:spPr>
          <a:xfrm>
            <a:off x="413477" y="872925"/>
            <a:ext cx="25246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（一）主支气管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46F801A-8318-4C15-B1AA-B1C57F006786}"/>
              </a:ext>
            </a:extLst>
          </p:cNvPr>
          <p:cNvGrpSpPr/>
          <p:nvPr/>
        </p:nvGrpSpPr>
        <p:grpSpPr>
          <a:xfrm>
            <a:off x="744534" y="2094435"/>
            <a:ext cx="2646384" cy="3583358"/>
            <a:chOff x="744534" y="2094435"/>
            <a:chExt cx="2646384" cy="3583358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97A18A73-A911-400E-8856-F313F9542B44}"/>
                </a:ext>
              </a:extLst>
            </p:cNvPr>
            <p:cNvGrpSpPr/>
            <p:nvPr/>
          </p:nvGrpSpPr>
          <p:grpSpPr>
            <a:xfrm>
              <a:off x="744535" y="2094435"/>
              <a:ext cx="2646383" cy="3583358"/>
              <a:chOff x="744535" y="2094435"/>
              <a:chExt cx="2646383" cy="3583358"/>
            </a:xfrm>
            <a:effectLst>
              <a:outerShdw blurRad="88900" sx="106000" sy="106000" algn="ctr" rotWithShape="0">
                <a:schemeClr val="tx1">
                  <a:lumMod val="50000"/>
                  <a:lumOff val="50000"/>
                  <a:alpha val="20000"/>
                </a:schemeClr>
              </a:outerShdw>
            </a:effectLst>
          </p:grpSpPr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="" id="{144EA361-7A8C-4D20-9484-7A1DF354BF6C}"/>
                  </a:ext>
                </a:extLst>
              </p:cNvPr>
              <p:cNvSpPr/>
              <p:nvPr/>
            </p:nvSpPr>
            <p:spPr>
              <a:xfrm>
                <a:off x="744535" y="2094435"/>
                <a:ext cx="2646383" cy="358335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19561"/>
                  </a:solidFill>
                </a:endParaRPr>
              </a:p>
            </p:txBody>
          </p:sp>
          <p:pic>
            <p:nvPicPr>
              <p:cNvPr id="21" name="Picture 4">
                <a:extLst>
                  <a:ext uri="{FF2B5EF4-FFF2-40B4-BE49-F238E27FC236}">
                    <a16:creationId xmlns:a16="http://schemas.microsoft.com/office/drawing/2014/main" xmlns="" id="{0C26134E-08CD-412E-8B7E-3546B5240B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24485" y="2225380"/>
                <a:ext cx="2310425" cy="26323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9B03CF6D-03F6-4CC6-B5F7-2DD869C0F44D}"/>
                </a:ext>
              </a:extLst>
            </p:cNvPr>
            <p:cNvSpPr txBox="1"/>
            <p:nvPr/>
          </p:nvSpPr>
          <p:spPr>
            <a:xfrm>
              <a:off x="744534" y="5067716"/>
              <a:ext cx="264638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右主支气管的特点</a:t>
              </a:r>
              <a:endParaRPr lang="en-US" altLang="zh-CN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10E9BDA4-E0C4-439E-B2ED-89A5DD815D70}"/>
              </a:ext>
            </a:extLst>
          </p:cNvPr>
          <p:cNvGrpSpPr/>
          <p:nvPr/>
        </p:nvGrpSpPr>
        <p:grpSpPr>
          <a:xfrm>
            <a:off x="3812434" y="2094434"/>
            <a:ext cx="2947962" cy="3583358"/>
            <a:chOff x="3812434" y="2094434"/>
            <a:chExt cx="2947962" cy="3583358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9CFF3084-12CD-409A-866F-3C646EBBF8AE}"/>
                </a:ext>
              </a:extLst>
            </p:cNvPr>
            <p:cNvGrpSpPr/>
            <p:nvPr/>
          </p:nvGrpSpPr>
          <p:grpSpPr>
            <a:xfrm>
              <a:off x="3812434" y="2094434"/>
              <a:ext cx="2947962" cy="3583358"/>
              <a:chOff x="3812434" y="2094434"/>
              <a:chExt cx="2947962" cy="3583358"/>
            </a:xfrm>
            <a:effectLst>
              <a:outerShdw blurRad="88900" sx="106000" sy="106000" algn="ctr" rotWithShape="0">
                <a:schemeClr val="tx1">
                  <a:lumMod val="50000"/>
                  <a:lumOff val="50000"/>
                  <a:alpha val="20000"/>
                </a:schemeClr>
              </a:outerShdw>
            </a:effectLst>
          </p:grpSpPr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0F36A255-457A-49F1-BA9A-BC73631B28E8}"/>
                  </a:ext>
                </a:extLst>
              </p:cNvPr>
              <p:cNvSpPr/>
              <p:nvPr/>
            </p:nvSpPr>
            <p:spPr>
              <a:xfrm>
                <a:off x="3812434" y="2094434"/>
                <a:ext cx="2947962" cy="358335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19561"/>
                  </a:solidFill>
                </a:endParaRPr>
              </a:p>
            </p:txBody>
          </p:sp>
          <p:pic>
            <p:nvPicPr>
              <p:cNvPr id="27" name="Picture 5">
                <a:extLst>
                  <a:ext uri="{FF2B5EF4-FFF2-40B4-BE49-F238E27FC236}">
                    <a16:creationId xmlns:a16="http://schemas.microsoft.com/office/drawing/2014/main" xmlns="" id="{978E48FA-5CC9-48D7-9F8E-C402863208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974656" y="2225380"/>
                <a:ext cx="2595562" cy="12036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" name="Picture 6">
                <a:extLst>
                  <a:ext uri="{FF2B5EF4-FFF2-40B4-BE49-F238E27FC236}">
                    <a16:creationId xmlns:a16="http://schemas.microsoft.com/office/drawing/2014/main" xmlns="" id="{B7B2E0FE-16AB-4CB7-A333-68AAA36147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969892" y="3487924"/>
                <a:ext cx="2619375" cy="1369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938B66E3-123C-4558-BDD2-2CF9FC5C785D}"/>
                </a:ext>
              </a:extLst>
            </p:cNvPr>
            <p:cNvSpPr txBox="1"/>
            <p:nvPr/>
          </p:nvSpPr>
          <p:spPr>
            <a:xfrm>
              <a:off x="3969892" y="5070272"/>
              <a:ext cx="261937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左主支气管的特点</a:t>
              </a:r>
              <a:endParaRPr lang="en-US" altLang="zh-CN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529F3F44-AC60-402C-BAFE-C154641D51C6}"/>
              </a:ext>
            </a:extLst>
          </p:cNvPr>
          <p:cNvGrpSpPr/>
          <p:nvPr/>
        </p:nvGrpSpPr>
        <p:grpSpPr>
          <a:xfrm>
            <a:off x="7199751" y="2094434"/>
            <a:ext cx="4247714" cy="3583358"/>
            <a:chOff x="7199751" y="2094434"/>
            <a:chExt cx="4247714" cy="3583358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DE0EF396-F9AE-4E0A-BB0B-DE66B61F917D}"/>
                </a:ext>
              </a:extLst>
            </p:cNvPr>
            <p:cNvGrpSpPr/>
            <p:nvPr/>
          </p:nvGrpSpPr>
          <p:grpSpPr>
            <a:xfrm>
              <a:off x="7199751" y="2094434"/>
              <a:ext cx="4247714" cy="3583358"/>
              <a:chOff x="7181912" y="2094433"/>
              <a:chExt cx="4247714" cy="3583358"/>
            </a:xfrm>
            <a:effectLst>
              <a:outerShdw blurRad="88900" sx="106000" sy="106000" algn="ctr" rotWithShape="0">
                <a:schemeClr val="tx1">
                  <a:lumMod val="50000"/>
                  <a:lumOff val="50000"/>
                  <a:alpha val="20000"/>
                </a:schemeClr>
              </a:outerShdw>
            </a:effectLst>
          </p:grpSpPr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872D1832-C452-4ACB-A09D-A25E43CC1F9C}"/>
                  </a:ext>
                </a:extLst>
              </p:cNvPr>
              <p:cNvSpPr/>
              <p:nvPr/>
            </p:nvSpPr>
            <p:spPr>
              <a:xfrm>
                <a:off x="7181912" y="2094433"/>
                <a:ext cx="4247714" cy="358335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19561"/>
                  </a:solidFill>
                </a:endParaRPr>
              </a:p>
            </p:txBody>
          </p:sp>
          <p:pic>
            <p:nvPicPr>
              <p:cNvPr id="31" name="Picture 2">
                <a:extLst>
                  <a:ext uri="{FF2B5EF4-FFF2-40B4-BE49-F238E27FC236}">
                    <a16:creationId xmlns:a16="http://schemas.microsoft.com/office/drawing/2014/main" xmlns="" id="{B35B68AE-7998-4914-8053-59CA09EA51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327409" y="2225380"/>
                <a:ext cx="3943002" cy="26323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31A4F56B-83D6-4088-A7B4-D6C2FD606E50}"/>
                </a:ext>
              </a:extLst>
            </p:cNvPr>
            <p:cNvSpPr txBox="1"/>
            <p:nvPr/>
          </p:nvSpPr>
          <p:spPr>
            <a:xfrm>
              <a:off x="8083193" y="5067716"/>
              <a:ext cx="279714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异物易坠入哪一侧？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402842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61925" y="112968"/>
            <a:ext cx="4523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+mn-cs"/>
              </a:rPr>
              <a:t>目 录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0F12835-B011-4CCF-8372-B7EBDC96B9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3908624"/>
            <a:ext cx="2952754" cy="2606476"/>
          </a:xfrm>
          <a:prstGeom prst="rect">
            <a:avLst/>
          </a:prstGeom>
        </p:spPr>
      </p:pic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B62EEC93-7FBF-485C-B743-419E1C5B82D7}"/>
              </a:ext>
            </a:extLst>
          </p:cNvPr>
          <p:cNvGrpSpPr/>
          <p:nvPr/>
        </p:nvGrpSpPr>
        <p:grpSpPr>
          <a:xfrm>
            <a:off x="1110831" y="1255060"/>
            <a:ext cx="1619251" cy="3494084"/>
            <a:chOff x="847328" y="1422004"/>
            <a:chExt cx="1214438" cy="2620563"/>
          </a:xfrm>
        </p:grpSpPr>
        <p:sp>
          <p:nvSpPr>
            <p:cNvPr id="82" name="文本框 13">
              <a:extLst>
                <a:ext uri="{FF2B5EF4-FFF2-40B4-BE49-F238E27FC236}">
                  <a16:creationId xmlns:a16="http://schemas.microsoft.com/office/drawing/2014/main" xmlns="" id="{634EC62A-2A1A-47A6-BC81-D1E3389B2586}"/>
                </a:ext>
              </a:extLst>
            </p:cNvPr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224905" y="2003850"/>
              <a:ext cx="461665" cy="203871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435839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CONTENTS</a:t>
              </a:r>
            </a:p>
          </p:txBody>
        </p:sp>
        <p:sp>
          <p:nvSpPr>
            <p:cNvPr id="83" name="任意多边形 52">
              <a:extLst>
                <a:ext uri="{FF2B5EF4-FFF2-40B4-BE49-F238E27FC236}">
                  <a16:creationId xmlns:a16="http://schemas.microsoft.com/office/drawing/2014/main" xmlns="" id="{F1EF9C4D-FADD-42BA-943B-BC5D502EF593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847328" y="1422004"/>
              <a:ext cx="584597" cy="600075"/>
            </a:xfrm>
            <a:custGeom>
              <a:avLst/>
              <a:gdLst>
                <a:gd name="connsiteX0" fmla="*/ 0 w 779499"/>
                <a:gd name="connsiteY0" fmla="*/ 0 h 800100"/>
                <a:gd name="connsiteX1" fmla="*/ 779499 w 779499"/>
                <a:gd name="connsiteY1" fmla="*/ 78101 h 800100"/>
                <a:gd name="connsiteX2" fmla="*/ 779499 w 779499"/>
                <a:gd name="connsiteY2" fmla="*/ 673172 h 800100"/>
                <a:gd name="connsiteX3" fmla="*/ 12477 w 779499"/>
                <a:gd name="connsiteY3" fmla="*/ 800100 h 800100"/>
                <a:gd name="connsiteX4" fmla="*/ 0 w 779499"/>
                <a:gd name="connsiteY4" fmla="*/ 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9499" h="800100">
                  <a:moveTo>
                    <a:pt x="0" y="0"/>
                  </a:moveTo>
                  <a:lnTo>
                    <a:pt x="779499" y="78101"/>
                  </a:lnTo>
                  <a:lnTo>
                    <a:pt x="779499" y="673172"/>
                  </a:lnTo>
                  <a:lnTo>
                    <a:pt x="12477" y="8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58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目</a:t>
              </a:r>
            </a:p>
          </p:txBody>
        </p:sp>
        <p:sp>
          <p:nvSpPr>
            <p:cNvPr id="84" name="任意多边形 50">
              <a:extLst>
                <a:ext uri="{FF2B5EF4-FFF2-40B4-BE49-F238E27FC236}">
                  <a16:creationId xmlns:a16="http://schemas.microsoft.com/office/drawing/2014/main" xmlns="" id="{050A128C-5329-4D62-8B9C-86456D750D8A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477169" y="1422004"/>
              <a:ext cx="584597" cy="600075"/>
            </a:xfrm>
            <a:custGeom>
              <a:avLst/>
              <a:gdLst>
                <a:gd name="connsiteX0" fmla="*/ 779433 w 779433"/>
                <a:gd name="connsiteY0" fmla="*/ 0 h 800100"/>
                <a:gd name="connsiteX1" fmla="*/ 766956 w 779433"/>
                <a:gd name="connsiteY1" fmla="*/ 800100 h 800100"/>
                <a:gd name="connsiteX2" fmla="*/ 0 w 779433"/>
                <a:gd name="connsiteY2" fmla="*/ 673183 h 800100"/>
                <a:gd name="connsiteX3" fmla="*/ 0 w 779433"/>
                <a:gd name="connsiteY3" fmla="*/ 78095 h 800100"/>
                <a:gd name="connsiteX4" fmla="*/ 779433 w 779433"/>
                <a:gd name="connsiteY4" fmla="*/ 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9433" h="800100">
                  <a:moveTo>
                    <a:pt x="779433" y="0"/>
                  </a:moveTo>
                  <a:lnTo>
                    <a:pt x="766956" y="800100"/>
                  </a:lnTo>
                  <a:lnTo>
                    <a:pt x="0" y="673183"/>
                  </a:lnTo>
                  <a:lnTo>
                    <a:pt x="0" y="78095"/>
                  </a:lnTo>
                  <a:lnTo>
                    <a:pt x="779433" y="0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cs"/>
                </a:rPr>
                <a:t>录</a:t>
              </a: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8673FC9-5607-4C91-8D8B-A637100A39E6}"/>
              </a:ext>
            </a:extLst>
          </p:cNvPr>
          <p:cNvSpPr txBox="1"/>
          <p:nvPr/>
        </p:nvSpPr>
        <p:spPr>
          <a:xfrm>
            <a:off x="6096000" y="2445730"/>
            <a:ext cx="1192873" cy="408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呼吸道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5E7C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xmlns="" id="{1E65BCB6-7EC0-492C-89EF-06A8AC89F7AF}"/>
              </a:ext>
            </a:extLst>
          </p:cNvPr>
          <p:cNvSpPr/>
          <p:nvPr/>
        </p:nvSpPr>
        <p:spPr>
          <a:xfrm>
            <a:off x="5468061" y="2445730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E7F7F7D-F230-48EC-8A25-2B65A465ACB8}"/>
              </a:ext>
            </a:extLst>
          </p:cNvPr>
          <p:cNvGrpSpPr/>
          <p:nvPr/>
        </p:nvGrpSpPr>
        <p:grpSpPr>
          <a:xfrm>
            <a:off x="6096000" y="2355877"/>
            <a:ext cx="2712525" cy="609685"/>
            <a:chOff x="6096000" y="2183630"/>
            <a:chExt cx="2712525" cy="609685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F871D93C-654C-4C8D-8D58-FF5EDB58466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753462"/>
              <a:ext cx="2045130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iconfont-1177-634505">
              <a:extLst>
                <a:ext uri="{FF2B5EF4-FFF2-40B4-BE49-F238E27FC236}">
                  <a16:creationId xmlns:a16="http://schemas.microsoft.com/office/drawing/2014/main" xmlns="" id="{35FB7912-3987-4545-B2E7-557FAE3C0BE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98840" y="2183630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06C8D0CB-7F5F-4B82-BA75-59388C9A94E1}"/>
              </a:ext>
            </a:extLst>
          </p:cNvPr>
          <p:cNvSpPr txBox="1"/>
          <p:nvPr/>
        </p:nvSpPr>
        <p:spPr>
          <a:xfrm>
            <a:off x="6096001" y="3426110"/>
            <a:ext cx="2259724" cy="408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肺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5E7C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="" id="{24F6694C-F97B-4D40-BAC0-8B9A0BD23BAD}"/>
              </a:ext>
            </a:extLst>
          </p:cNvPr>
          <p:cNvSpPr/>
          <p:nvPr/>
        </p:nvSpPr>
        <p:spPr>
          <a:xfrm>
            <a:off x="5468061" y="3426110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782B8B00-1F86-4B88-B1EC-53F7D1B62917}"/>
              </a:ext>
            </a:extLst>
          </p:cNvPr>
          <p:cNvGrpSpPr/>
          <p:nvPr/>
        </p:nvGrpSpPr>
        <p:grpSpPr>
          <a:xfrm>
            <a:off x="6096000" y="3300975"/>
            <a:ext cx="2712526" cy="609685"/>
            <a:chOff x="6096000" y="2148348"/>
            <a:chExt cx="2712526" cy="609685"/>
          </a:xfrm>
        </p:grpSpPr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F603EC3A-C23A-4E71-8171-5152C755AF17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753462"/>
              <a:ext cx="2045130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confont-1177-634505">
              <a:extLst>
                <a:ext uri="{FF2B5EF4-FFF2-40B4-BE49-F238E27FC236}">
                  <a16:creationId xmlns:a16="http://schemas.microsoft.com/office/drawing/2014/main" xmlns="" id="{2F71EF27-9398-473F-9AE6-FA2ACD099E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98841" y="2148348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58310512-41AF-4BE6-8437-EE0D9864F8AD}"/>
              </a:ext>
            </a:extLst>
          </p:cNvPr>
          <p:cNvSpPr txBox="1"/>
          <p:nvPr/>
        </p:nvSpPr>
        <p:spPr>
          <a:xfrm>
            <a:off x="6096001" y="4515176"/>
            <a:ext cx="2259724" cy="408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胸膜与纵膈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5E7C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矩形: 圆角 26">
            <a:extLst>
              <a:ext uri="{FF2B5EF4-FFF2-40B4-BE49-F238E27FC236}">
                <a16:creationId xmlns:a16="http://schemas.microsoft.com/office/drawing/2014/main" xmlns="" id="{4F3B021F-FB54-4943-B475-366264ED38E8}"/>
              </a:ext>
            </a:extLst>
          </p:cNvPr>
          <p:cNvSpPr/>
          <p:nvPr/>
        </p:nvSpPr>
        <p:spPr>
          <a:xfrm>
            <a:off x="5468061" y="4515176"/>
            <a:ext cx="479980" cy="479980"/>
          </a:xfrm>
          <a:prstGeom prst="roundRect">
            <a:avLst>
              <a:gd name="adj" fmla="val 15104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F7A2E6C1-69D7-4B5C-AAF9-FF9863306E9E}"/>
              </a:ext>
            </a:extLst>
          </p:cNvPr>
          <p:cNvGrpSpPr/>
          <p:nvPr/>
        </p:nvGrpSpPr>
        <p:grpSpPr>
          <a:xfrm>
            <a:off x="6096000" y="4385470"/>
            <a:ext cx="2712527" cy="609685"/>
            <a:chOff x="6096000" y="2143777"/>
            <a:chExt cx="2712527" cy="609685"/>
          </a:xfrm>
        </p:grpSpPr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FF6E7DD1-B53A-4248-B85A-5515DD498CA0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753462"/>
              <a:ext cx="2045130" cy="0"/>
            </a:xfrm>
            <a:prstGeom prst="line">
              <a:avLst/>
            </a:prstGeom>
            <a:ln w="38100">
              <a:solidFill>
                <a:srgbClr val="5E7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confont-1177-634505">
              <a:extLst>
                <a:ext uri="{FF2B5EF4-FFF2-40B4-BE49-F238E27FC236}">
                  <a16:creationId xmlns:a16="http://schemas.microsoft.com/office/drawing/2014/main" xmlns="" id="{1654DDD8-6B16-4101-9F9E-DBBF79F9E59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98842" y="2143777"/>
              <a:ext cx="609685" cy="609685"/>
            </a:xfrm>
            <a:custGeom>
              <a:avLst/>
              <a:gdLst>
                <a:gd name="T0" fmla="*/ 9743 w 10075"/>
                <a:gd name="T1" fmla="*/ 2645 h 10076"/>
                <a:gd name="T2" fmla="*/ 8767 w 10075"/>
                <a:gd name="T3" fmla="*/ 3621 h 10076"/>
                <a:gd name="T4" fmla="*/ 6454 w 10075"/>
                <a:gd name="T5" fmla="*/ 1308 h 10076"/>
                <a:gd name="T6" fmla="*/ 7430 w 10075"/>
                <a:gd name="T7" fmla="*/ 332 h 10076"/>
                <a:gd name="T8" fmla="*/ 8092 w 10075"/>
                <a:gd name="T9" fmla="*/ 332 h 10076"/>
                <a:gd name="T10" fmla="*/ 9743 w 10075"/>
                <a:gd name="T11" fmla="*/ 1982 h 10076"/>
                <a:gd name="T12" fmla="*/ 9743 w 10075"/>
                <a:gd name="T13" fmla="*/ 2645 h 10076"/>
                <a:gd name="T14" fmla="*/ 0 w 10075"/>
                <a:gd name="T15" fmla="*/ 10076 h 10076"/>
                <a:gd name="T16" fmla="*/ 2804 w 10075"/>
                <a:gd name="T17" fmla="*/ 9584 h 10076"/>
                <a:gd name="T18" fmla="*/ 486 w 10075"/>
                <a:gd name="T19" fmla="*/ 7265 h 10076"/>
                <a:gd name="T20" fmla="*/ 0 w 10075"/>
                <a:gd name="T21" fmla="*/ 10076 h 10076"/>
                <a:gd name="T22" fmla="*/ 811 w 10075"/>
                <a:gd name="T23" fmla="*/ 6951 h 10076"/>
                <a:gd name="T24" fmla="*/ 3124 w 10075"/>
                <a:gd name="T25" fmla="*/ 9264 h 10076"/>
                <a:gd name="T26" fmla="*/ 8412 w 10075"/>
                <a:gd name="T27" fmla="*/ 3976 h 10076"/>
                <a:gd name="T28" fmla="*/ 6098 w 10075"/>
                <a:gd name="T29" fmla="*/ 1663 h 10076"/>
                <a:gd name="T30" fmla="*/ 811 w 10075"/>
                <a:gd name="T31" fmla="*/ 6951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75" h="10076">
                  <a:moveTo>
                    <a:pt x="9743" y="2645"/>
                  </a:moveTo>
                  <a:lnTo>
                    <a:pt x="8767" y="3621"/>
                  </a:lnTo>
                  <a:lnTo>
                    <a:pt x="6454" y="1308"/>
                  </a:lnTo>
                  <a:lnTo>
                    <a:pt x="7430" y="332"/>
                  </a:lnTo>
                  <a:cubicBezTo>
                    <a:pt x="7761" y="0"/>
                    <a:pt x="8092" y="332"/>
                    <a:pt x="8092" y="332"/>
                  </a:cubicBezTo>
                  <a:lnTo>
                    <a:pt x="9743" y="1982"/>
                  </a:lnTo>
                  <a:cubicBezTo>
                    <a:pt x="9743" y="1982"/>
                    <a:pt x="10075" y="2313"/>
                    <a:pt x="9743" y="2645"/>
                  </a:cubicBezTo>
                  <a:close/>
                  <a:moveTo>
                    <a:pt x="0" y="10076"/>
                  </a:moveTo>
                  <a:lnTo>
                    <a:pt x="2804" y="9584"/>
                  </a:lnTo>
                  <a:lnTo>
                    <a:pt x="486" y="7265"/>
                  </a:lnTo>
                  <a:lnTo>
                    <a:pt x="0" y="10076"/>
                  </a:lnTo>
                  <a:close/>
                  <a:moveTo>
                    <a:pt x="811" y="6951"/>
                  </a:moveTo>
                  <a:lnTo>
                    <a:pt x="3124" y="9264"/>
                  </a:lnTo>
                  <a:lnTo>
                    <a:pt x="8412" y="3976"/>
                  </a:lnTo>
                  <a:lnTo>
                    <a:pt x="6098" y="1663"/>
                  </a:lnTo>
                  <a:lnTo>
                    <a:pt x="811" y="6951"/>
                  </a:ln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xmlns="" val="2736594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1" grpId="0"/>
      <p:bldP spid="22" grpId="0" animBg="1"/>
      <p:bldP spid="26" grpId="0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/>
        </p:blipFill>
        <p:spPr>
          <a:xfrm>
            <a:off x="-1" y="2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4235670" y="2565853"/>
            <a:ext cx="7343324" cy="2662363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77407" y="2748303"/>
            <a:ext cx="6949217" cy="2147822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77408" y="2998275"/>
            <a:ext cx="6949216" cy="533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 肺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PA_矩形 34">
            <a:extLst>
              <a:ext uri="{FF2B5EF4-FFF2-40B4-BE49-F238E27FC236}">
                <a16:creationId xmlns:a16="http://schemas.microsoft.com/office/drawing/2014/main" xmlns="" id="{43B1577C-74AB-437C-B023-7DE841FD21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391705" y="383525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肺的位置及形态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PA_矩形 35">
            <a:extLst>
              <a:ext uri="{FF2B5EF4-FFF2-40B4-BE49-F238E27FC236}">
                <a16:creationId xmlns:a16="http://schemas.microsoft.com/office/drawing/2014/main" xmlns="" id="{CBB3CCF1-E351-429F-A437-E269E0C28A4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106496" y="3808509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肺段支气管和支气管肺段</a:t>
            </a:r>
          </a:p>
        </p:txBody>
      </p:sp>
      <p:sp>
        <p:nvSpPr>
          <p:cNvPr id="9" name="PA_矩形 35">
            <a:extLst>
              <a:ext uri="{FF2B5EF4-FFF2-40B4-BE49-F238E27FC236}">
                <a16:creationId xmlns:a16="http://schemas.microsoft.com/office/drawing/2014/main" xmlns="" id="{8428C9B2-A387-4940-B7CD-86B5D7056A3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391705" y="436568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肺的微细结构</a:t>
            </a:r>
          </a:p>
        </p:txBody>
      </p:sp>
      <p:sp>
        <p:nvSpPr>
          <p:cNvPr id="10" name="PA_矩形 35">
            <a:extLst>
              <a:ext uri="{FF2B5EF4-FFF2-40B4-BE49-F238E27FC236}">
                <a16:creationId xmlns:a16="http://schemas.microsoft.com/office/drawing/2014/main" xmlns="" id="{DC675111-0E6D-4C5E-B931-B93262D3417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103349" y="4355761"/>
            <a:ext cx="1965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肺的血管</a:t>
            </a:r>
          </a:p>
        </p:txBody>
      </p:sp>
    </p:spTree>
    <p:extLst>
      <p:ext uri="{BB962C8B-B14F-4D97-AF65-F5344CB8AC3E}">
        <p14:creationId xmlns:p14="http://schemas.microsoft.com/office/powerpoint/2010/main" xmlns="" val="4165367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353" t="18096" r="25073"/>
          <a:stretch>
            <a:fillRect/>
          </a:stretch>
        </p:blipFill>
        <p:spPr>
          <a:xfrm flipH="1">
            <a:off x="21761" y="717770"/>
            <a:ext cx="4047359" cy="5892800"/>
          </a:xfrm>
          <a:prstGeom prst="rect">
            <a:avLst/>
          </a:prstGeom>
        </p:spPr>
      </p:pic>
      <p:grpSp>
        <p:nvGrpSpPr>
          <p:cNvPr id="4" name="ïṥḷiďê">
            <a:extLst>
              <a:ext uri="{FF2B5EF4-FFF2-40B4-BE49-F238E27FC236}">
                <a16:creationId xmlns:a16="http://schemas.microsoft.com/office/drawing/2014/main" xmlns="" id="{46E7CD8A-2D5F-4150-8A31-CB48B799FCE1}"/>
              </a:ext>
            </a:extLst>
          </p:cNvPr>
          <p:cNvGrpSpPr/>
          <p:nvPr/>
        </p:nvGrpSpPr>
        <p:grpSpPr>
          <a:xfrm>
            <a:off x="3215167" y="1777605"/>
            <a:ext cx="4214071" cy="896257"/>
            <a:chOff x="1519071" y="2078755"/>
            <a:chExt cx="4214071" cy="896257"/>
          </a:xfrm>
        </p:grpSpPr>
        <p:sp>
          <p:nvSpPr>
            <p:cNvPr id="6" name="iśḷiḍé">
              <a:extLst>
                <a:ext uri="{FF2B5EF4-FFF2-40B4-BE49-F238E27FC236}">
                  <a16:creationId xmlns:a16="http://schemas.microsoft.com/office/drawing/2014/main" xmlns="" id="{2759E9FC-0831-47C2-AEE9-0B7214D4FBBA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ïşlidé">
              <a:extLst>
                <a:ext uri="{FF2B5EF4-FFF2-40B4-BE49-F238E27FC236}">
                  <a16:creationId xmlns:a16="http://schemas.microsoft.com/office/drawing/2014/main" xmlns="" id="{159E151A-D0F9-4C50-B28C-A462C60A142B}"/>
                </a:ext>
              </a:extLst>
            </p:cNvPr>
            <p:cNvSpPr txBox="1"/>
            <p:nvPr/>
          </p:nvSpPr>
          <p:spPr>
            <a:xfrm>
              <a:off x="1841663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0 1</a:t>
              </a:r>
            </a:p>
          </p:txBody>
        </p:sp>
        <p:sp>
          <p:nvSpPr>
            <p:cNvPr id="8" name="îŝļíḑe">
              <a:extLst>
                <a:ext uri="{FF2B5EF4-FFF2-40B4-BE49-F238E27FC236}">
                  <a16:creationId xmlns:a16="http://schemas.microsoft.com/office/drawing/2014/main" xmlns="" id="{11CB3828-7A14-4268-BBBE-9A0C388F61BF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支气管肺段和肺段支气管的概念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4F4EA2C5-A82E-4352-8EAE-5AB1463694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îṧľíďê">
            <a:extLst>
              <a:ext uri="{FF2B5EF4-FFF2-40B4-BE49-F238E27FC236}">
                <a16:creationId xmlns:a16="http://schemas.microsoft.com/office/drawing/2014/main" xmlns="" id="{2D6C749A-7E77-4E4A-9084-8BEB26A1DC77}"/>
              </a:ext>
            </a:extLst>
          </p:cNvPr>
          <p:cNvGrpSpPr/>
          <p:nvPr/>
        </p:nvGrpSpPr>
        <p:grpSpPr>
          <a:xfrm>
            <a:off x="7532921" y="1777605"/>
            <a:ext cx="4214071" cy="896257"/>
            <a:chOff x="1519071" y="2078755"/>
            <a:chExt cx="4214071" cy="896257"/>
          </a:xfrm>
        </p:grpSpPr>
        <p:sp>
          <p:nvSpPr>
            <p:cNvPr id="11" name="ïsļiďè">
              <a:extLst>
                <a:ext uri="{FF2B5EF4-FFF2-40B4-BE49-F238E27FC236}">
                  <a16:creationId xmlns:a16="http://schemas.microsoft.com/office/drawing/2014/main" xmlns="" id="{ECE8E304-3E88-4AAD-8CF9-75F52F6BF367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îsļiḓé">
              <a:extLst>
                <a:ext uri="{FF2B5EF4-FFF2-40B4-BE49-F238E27FC236}">
                  <a16:creationId xmlns:a16="http://schemas.microsoft.com/office/drawing/2014/main" xmlns="" id="{BC1A8BAF-DE34-4F8C-B65B-557D9078E509}"/>
                </a:ext>
              </a:extLst>
            </p:cNvPr>
            <p:cNvSpPr txBox="1"/>
            <p:nvPr/>
          </p:nvSpPr>
          <p:spPr>
            <a:xfrm>
              <a:off x="1841664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0 2</a:t>
              </a:r>
            </a:p>
          </p:txBody>
        </p:sp>
        <p:sp>
          <p:nvSpPr>
            <p:cNvPr id="13" name="îSľïdè">
              <a:extLst>
                <a:ext uri="{FF2B5EF4-FFF2-40B4-BE49-F238E27FC236}">
                  <a16:creationId xmlns:a16="http://schemas.microsoft.com/office/drawing/2014/main" xmlns="" id="{65F4229C-6D30-48ED-8ADD-54348591752E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肺的位置、形态和分叶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DA6D5F71-6E67-4FEA-AC4B-5E3BB1B10A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ïṧļiḍè">
            <a:extLst>
              <a:ext uri="{FF2B5EF4-FFF2-40B4-BE49-F238E27FC236}">
                <a16:creationId xmlns:a16="http://schemas.microsoft.com/office/drawing/2014/main" xmlns="" id="{18195CB1-7622-4244-918D-580CC2944A15}"/>
              </a:ext>
            </a:extLst>
          </p:cNvPr>
          <p:cNvGrpSpPr/>
          <p:nvPr/>
        </p:nvGrpSpPr>
        <p:grpSpPr>
          <a:xfrm>
            <a:off x="3215167" y="2834263"/>
            <a:ext cx="4214071" cy="896257"/>
            <a:chOff x="1519071" y="2078755"/>
            <a:chExt cx="4214071" cy="896257"/>
          </a:xfrm>
        </p:grpSpPr>
        <p:sp>
          <p:nvSpPr>
            <p:cNvPr id="16" name="íśḻiḍê">
              <a:extLst>
                <a:ext uri="{FF2B5EF4-FFF2-40B4-BE49-F238E27FC236}">
                  <a16:creationId xmlns:a16="http://schemas.microsoft.com/office/drawing/2014/main" xmlns="" id="{F73C8BB1-AD12-4F02-96CA-E2C2AAFCE60E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išļïḑê">
              <a:extLst>
                <a:ext uri="{FF2B5EF4-FFF2-40B4-BE49-F238E27FC236}">
                  <a16:creationId xmlns:a16="http://schemas.microsoft.com/office/drawing/2014/main" xmlns="" id="{D9FB181A-E26B-45C0-ADE2-A6FFA1066CE0}"/>
                </a:ext>
              </a:extLst>
            </p:cNvPr>
            <p:cNvSpPr txBox="1"/>
            <p:nvPr/>
          </p:nvSpPr>
          <p:spPr>
            <a:xfrm>
              <a:off x="1841664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0 3</a:t>
              </a:r>
            </a:p>
          </p:txBody>
        </p:sp>
        <p:sp>
          <p:nvSpPr>
            <p:cNvPr id="18" name="íṡ1íḋé">
              <a:extLst>
                <a:ext uri="{FF2B5EF4-FFF2-40B4-BE49-F238E27FC236}">
                  <a16:creationId xmlns:a16="http://schemas.microsoft.com/office/drawing/2014/main" xmlns="" id="{CE40D6C8-E2C5-4467-B4D1-860F383862BF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肺泡隔 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70DE73B2-F279-4817-8F8F-A5E979FFA9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ïslîḓé">
            <a:extLst>
              <a:ext uri="{FF2B5EF4-FFF2-40B4-BE49-F238E27FC236}">
                <a16:creationId xmlns:a16="http://schemas.microsoft.com/office/drawing/2014/main" xmlns="" id="{7F6896CB-9EBA-4F63-B37E-9D3090FE981D}"/>
              </a:ext>
            </a:extLst>
          </p:cNvPr>
          <p:cNvGrpSpPr/>
          <p:nvPr/>
        </p:nvGrpSpPr>
        <p:grpSpPr>
          <a:xfrm>
            <a:off x="7532921" y="2834263"/>
            <a:ext cx="4214071" cy="896257"/>
            <a:chOff x="1519071" y="2078755"/>
            <a:chExt cx="4214071" cy="896257"/>
          </a:xfrm>
        </p:grpSpPr>
        <p:sp>
          <p:nvSpPr>
            <p:cNvPr id="21" name="ïsľíḍè">
              <a:extLst>
                <a:ext uri="{FF2B5EF4-FFF2-40B4-BE49-F238E27FC236}">
                  <a16:creationId xmlns:a16="http://schemas.microsoft.com/office/drawing/2014/main" xmlns="" id="{5CC13862-404B-415C-B2D9-62BA0D2C6880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ïṧlîḍe">
              <a:extLst>
                <a:ext uri="{FF2B5EF4-FFF2-40B4-BE49-F238E27FC236}">
                  <a16:creationId xmlns:a16="http://schemas.microsoft.com/office/drawing/2014/main" xmlns="" id="{64EB9F8B-16C5-4E23-A844-54E34B65DB66}"/>
                </a:ext>
              </a:extLst>
            </p:cNvPr>
            <p:cNvSpPr txBox="1"/>
            <p:nvPr/>
          </p:nvSpPr>
          <p:spPr>
            <a:xfrm>
              <a:off x="1841664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0 4</a:t>
              </a:r>
            </a:p>
          </p:txBody>
        </p:sp>
        <p:sp>
          <p:nvSpPr>
            <p:cNvPr id="23" name="íšļídè">
              <a:extLst>
                <a:ext uri="{FF2B5EF4-FFF2-40B4-BE49-F238E27FC236}">
                  <a16:creationId xmlns:a16="http://schemas.microsoft.com/office/drawing/2014/main" xmlns="" id="{BB2C0145-984E-4557-9197-1EAB8DE2D3C1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肺导气部组成肺呼吸部组成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FA70EC35-0539-482C-AD7F-721578519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íşḻíďe">
            <a:extLst>
              <a:ext uri="{FF2B5EF4-FFF2-40B4-BE49-F238E27FC236}">
                <a16:creationId xmlns:a16="http://schemas.microsoft.com/office/drawing/2014/main" xmlns="" id="{B0983A1D-D508-4E67-86EA-77688A3E1881}"/>
              </a:ext>
            </a:extLst>
          </p:cNvPr>
          <p:cNvGrpSpPr/>
          <p:nvPr/>
        </p:nvGrpSpPr>
        <p:grpSpPr>
          <a:xfrm>
            <a:off x="3215167" y="3890921"/>
            <a:ext cx="4214071" cy="896257"/>
            <a:chOff x="1519071" y="2078755"/>
            <a:chExt cx="4214071" cy="896257"/>
          </a:xfrm>
        </p:grpSpPr>
        <p:sp>
          <p:nvSpPr>
            <p:cNvPr id="26" name="íṧļîde">
              <a:extLst>
                <a:ext uri="{FF2B5EF4-FFF2-40B4-BE49-F238E27FC236}">
                  <a16:creationId xmlns:a16="http://schemas.microsoft.com/office/drawing/2014/main" xmlns="" id="{BB2E8C49-B3A9-4657-A5D4-B892FE25DE42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ïṧļîḓè">
              <a:extLst>
                <a:ext uri="{FF2B5EF4-FFF2-40B4-BE49-F238E27FC236}">
                  <a16:creationId xmlns:a16="http://schemas.microsoft.com/office/drawing/2014/main" xmlns="" id="{44289AAC-D641-4B2D-89C9-671FF8C65E38}"/>
                </a:ext>
              </a:extLst>
            </p:cNvPr>
            <p:cNvSpPr txBox="1"/>
            <p:nvPr/>
          </p:nvSpPr>
          <p:spPr>
            <a:xfrm>
              <a:off x="1841664" y="2078755"/>
              <a:ext cx="697628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0 5</a:t>
              </a:r>
            </a:p>
          </p:txBody>
        </p:sp>
        <p:sp>
          <p:nvSpPr>
            <p:cNvPr id="28" name="îśḷîďê">
              <a:extLst>
                <a:ext uri="{FF2B5EF4-FFF2-40B4-BE49-F238E27FC236}">
                  <a16:creationId xmlns:a16="http://schemas.microsoft.com/office/drawing/2014/main" xmlns="" id="{83AC3427-2C67-4A19-86FC-8277E055BB87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气血屏障</a:t>
              </a: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B6118A4D-689E-4419-8C80-7AD5DE5941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ï$ḻiḓê">
            <a:extLst>
              <a:ext uri="{FF2B5EF4-FFF2-40B4-BE49-F238E27FC236}">
                <a16:creationId xmlns:a16="http://schemas.microsoft.com/office/drawing/2014/main" xmlns="" id="{2344FCD1-CBEB-45C2-8956-73A6EB958183}"/>
              </a:ext>
            </a:extLst>
          </p:cNvPr>
          <p:cNvGrpSpPr/>
          <p:nvPr/>
        </p:nvGrpSpPr>
        <p:grpSpPr>
          <a:xfrm>
            <a:off x="7532921" y="3823086"/>
            <a:ext cx="4214071" cy="965139"/>
            <a:chOff x="1519071" y="2010920"/>
            <a:chExt cx="4214071" cy="965139"/>
          </a:xfrm>
        </p:grpSpPr>
        <p:sp>
          <p:nvSpPr>
            <p:cNvPr id="31" name="ïSḷîdé">
              <a:extLst>
                <a:ext uri="{FF2B5EF4-FFF2-40B4-BE49-F238E27FC236}">
                  <a16:creationId xmlns:a16="http://schemas.microsoft.com/office/drawing/2014/main" xmlns="" id="{D7055A74-7D71-4E14-AD3D-24FDDAB52873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îṩľíḍê">
              <a:extLst>
                <a:ext uri="{FF2B5EF4-FFF2-40B4-BE49-F238E27FC236}">
                  <a16:creationId xmlns:a16="http://schemas.microsoft.com/office/drawing/2014/main" xmlns="" id="{3581F672-8F1D-44BE-BEEB-DA7B0EC37867}"/>
                </a:ext>
              </a:extLst>
            </p:cNvPr>
            <p:cNvSpPr txBox="1"/>
            <p:nvPr/>
          </p:nvSpPr>
          <p:spPr>
            <a:xfrm>
              <a:off x="1841664" y="2010920"/>
              <a:ext cx="697628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0 6</a:t>
              </a:r>
            </a:p>
          </p:txBody>
        </p:sp>
        <p:sp>
          <p:nvSpPr>
            <p:cNvPr id="33" name="íSlïdè">
              <a:extLst>
                <a:ext uri="{FF2B5EF4-FFF2-40B4-BE49-F238E27FC236}">
                  <a16:creationId xmlns:a16="http://schemas.microsoft.com/office/drawing/2014/main" xmlns="" id="{4200341B-9247-4874-999E-C09E6745F33E}"/>
                </a:ext>
              </a:extLst>
            </p:cNvPr>
            <p:cNvSpPr txBox="1"/>
            <p:nvPr/>
          </p:nvSpPr>
          <p:spPr>
            <a:xfrm>
              <a:off x="1950350" y="2391284"/>
              <a:ext cx="37827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肺泡</a:t>
              </a:r>
              <a:r>
                <a:rPr lang="en-US" altLang="zh-CN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Ⅰ</a:t>
              </a:r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型细胞和肺泡</a:t>
              </a:r>
              <a:r>
                <a:rPr lang="en-US" altLang="zh-CN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Ⅱ</a:t>
              </a:r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型细胞的分布及其作用 </a:t>
              </a: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24089F46-B535-4371-95E6-1646AC73D5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íśḷïḋe">
            <a:extLst>
              <a:ext uri="{FF2B5EF4-FFF2-40B4-BE49-F238E27FC236}">
                <a16:creationId xmlns:a16="http://schemas.microsoft.com/office/drawing/2014/main" xmlns="" id="{EC3D2AF2-4C90-4437-B101-4697E090C327}"/>
              </a:ext>
            </a:extLst>
          </p:cNvPr>
          <p:cNvGrpSpPr/>
          <p:nvPr/>
        </p:nvGrpSpPr>
        <p:grpSpPr>
          <a:xfrm>
            <a:off x="3215167" y="4947578"/>
            <a:ext cx="4214071" cy="896257"/>
            <a:chOff x="1519071" y="2078755"/>
            <a:chExt cx="4214071" cy="896257"/>
          </a:xfrm>
        </p:grpSpPr>
        <p:sp>
          <p:nvSpPr>
            <p:cNvPr id="36" name="i$1íḍé">
              <a:extLst>
                <a:ext uri="{FF2B5EF4-FFF2-40B4-BE49-F238E27FC236}">
                  <a16:creationId xmlns:a16="http://schemas.microsoft.com/office/drawing/2014/main" xmlns="" id="{4C7F4907-7828-4D6C-9903-BC605304B04E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ïś1ïďe">
              <a:extLst>
                <a:ext uri="{FF2B5EF4-FFF2-40B4-BE49-F238E27FC236}">
                  <a16:creationId xmlns:a16="http://schemas.microsoft.com/office/drawing/2014/main" xmlns="" id="{918E8ED3-C33D-4D2A-972E-07C3C92987B7}"/>
                </a:ext>
              </a:extLst>
            </p:cNvPr>
            <p:cNvSpPr txBox="1"/>
            <p:nvPr/>
          </p:nvSpPr>
          <p:spPr>
            <a:xfrm>
              <a:off x="1841665" y="2078755"/>
              <a:ext cx="697628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0 7</a:t>
              </a:r>
            </a:p>
          </p:txBody>
        </p:sp>
        <p:sp>
          <p:nvSpPr>
            <p:cNvPr id="38" name="íṣḻîḍe">
              <a:extLst>
                <a:ext uri="{FF2B5EF4-FFF2-40B4-BE49-F238E27FC236}">
                  <a16:creationId xmlns:a16="http://schemas.microsoft.com/office/drawing/2014/main" xmlns="" id="{107CCF90-6027-475D-8E93-4CDC68C52057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肺下界的体表投影 </a:t>
              </a: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="" id="{75F0F911-9265-472C-AAE8-114935E3B0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i$ļíďé">
            <a:extLst>
              <a:ext uri="{FF2B5EF4-FFF2-40B4-BE49-F238E27FC236}">
                <a16:creationId xmlns:a16="http://schemas.microsoft.com/office/drawing/2014/main" xmlns="" id="{0154AEC0-5C25-4933-BFC3-AC5EC12E3A6B}"/>
              </a:ext>
            </a:extLst>
          </p:cNvPr>
          <p:cNvGrpSpPr/>
          <p:nvPr/>
        </p:nvGrpSpPr>
        <p:grpSpPr>
          <a:xfrm>
            <a:off x="7532921" y="4947578"/>
            <a:ext cx="4214071" cy="896257"/>
            <a:chOff x="1519071" y="2078755"/>
            <a:chExt cx="4214071" cy="896257"/>
          </a:xfrm>
        </p:grpSpPr>
        <p:sp>
          <p:nvSpPr>
            <p:cNvPr id="41" name="íṣḷïďé">
              <a:extLst>
                <a:ext uri="{FF2B5EF4-FFF2-40B4-BE49-F238E27FC236}">
                  <a16:creationId xmlns:a16="http://schemas.microsoft.com/office/drawing/2014/main" xmlns="" id="{4214B5A7-C43F-4146-A5CB-CB369651333C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îṣlïḍé">
              <a:extLst>
                <a:ext uri="{FF2B5EF4-FFF2-40B4-BE49-F238E27FC236}">
                  <a16:creationId xmlns:a16="http://schemas.microsoft.com/office/drawing/2014/main" xmlns="" id="{014F1B3A-6919-48E8-A163-F402A61036FD}"/>
                </a:ext>
              </a:extLst>
            </p:cNvPr>
            <p:cNvSpPr txBox="1"/>
            <p:nvPr/>
          </p:nvSpPr>
          <p:spPr>
            <a:xfrm>
              <a:off x="1841665" y="2078755"/>
              <a:ext cx="697628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0 8</a:t>
              </a:r>
            </a:p>
          </p:txBody>
        </p:sp>
        <p:sp>
          <p:nvSpPr>
            <p:cNvPr id="43" name="ïṧliḓê">
              <a:extLst>
                <a:ext uri="{FF2B5EF4-FFF2-40B4-BE49-F238E27FC236}">
                  <a16:creationId xmlns:a16="http://schemas.microsoft.com/office/drawing/2014/main" xmlns="" id="{68B1C785-7524-4640-9138-2529FCF154F8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能体会病人的不易具有爱伤意识 </a:t>
              </a:r>
            </a:p>
          </p:txBody>
        </p: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xmlns="" id="{9BCBF5E9-C33F-444F-93A4-47BDDFB3CD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4263294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3805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肺的位置和形态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500A9E1-5B02-4F93-94FE-7BEB5A5E4840}"/>
              </a:ext>
            </a:extLst>
          </p:cNvPr>
          <p:cNvGrpSpPr/>
          <p:nvPr/>
        </p:nvGrpSpPr>
        <p:grpSpPr>
          <a:xfrm>
            <a:off x="5949482" y="2019431"/>
            <a:ext cx="5688625" cy="3177916"/>
            <a:chOff x="5949482" y="2019431"/>
            <a:chExt cx="5688625" cy="3177916"/>
          </a:xfrm>
        </p:grpSpPr>
        <p:grpSp>
          <p:nvGrpSpPr>
            <p:cNvPr id="2" name="组合 1"/>
            <p:cNvGrpSpPr/>
            <p:nvPr/>
          </p:nvGrpSpPr>
          <p:grpSpPr>
            <a:xfrm>
              <a:off x="5949482" y="2019431"/>
              <a:ext cx="5516546" cy="3177916"/>
              <a:chOff x="5828044" y="1839310"/>
              <a:chExt cx="5516546" cy="3944052"/>
            </a:xfrm>
          </p:grpSpPr>
          <p:sp>
            <p:nvSpPr>
              <p:cNvPr id="4" name="矩形: 圆角 3"/>
              <p:cNvSpPr/>
              <p:nvPr/>
            </p:nvSpPr>
            <p:spPr>
              <a:xfrm>
                <a:off x="5828044" y="1839310"/>
                <a:ext cx="5516546" cy="3944052"/>
              </a:xfrm>
              <a:prstGeom prst="roundRect">
                <a:avLst>
                  <a:gd name="adj" fmla="val 5303"/>
                </a:avLst>
              </a:prstGeom>
              <a:solidFill>
                <a:srgbClr val="5E7C51"/>
              </a:solidFill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6000122" y="2022715"/>
                <a:ext cx="5172389" cy="4589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45720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F1B19F2A-A53E-4C85-91A7-E5215600FA60}"/>
                </a:ext>
              </a:extLst>
            </p:cNvPr>
            <p:cNvSpPr txBox="1"/>
            <p:nvPr/>
          </p:nvSpPr>
          <p:spPr>
            <a:xfrm>
              <a:off x="6561449" y="2870609"/>
              <a:ext cx="5076658" cy="11167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肺位于胸腔内，纵隔的两侧，膈的上方。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分左肺和右肺。</a:t>
              </a:r>
            </a:p>
          </p:txBody>
        </p:sp>
      </p:grpSp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F62B66C9-7031-45C8-A473-DB448664B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868" y="1997793"/>
            <a:ext cx="4969535" cy="3271913"/>
          </a:xfrm>
          <a:prstGeom prst="roundRect">
            <a:avLst>
              <a:gd name="adj" fmla="val 539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3805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一、肺的位置和形态</a:t>
            </a:r>
          </a:p>
        </p:txBody>
      </p:sp>
      <p:pic>
        <p:nvPicPr>
          <p:cNvPr id="12" name="Picture 4" descr="p_large_Tkl6_3a000002836c2d10">
            <a:extLst>
              <a:ext uri="{FF2B5EF4-FFF2-40B4-BE49-F238E27FC236}">
                <a16:creationId xmlns:a16="http://schemas.microsoft.com/office/drawing/2014/main" xmlns="" id="{B75C8951-4DB7-4B2D-B4E8-652BFF1D0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640" y="1249010"/>
            <a:ext cx="5740378" cy="4920323"/>
          </a:xfrm>
          <a:prstGeom prst="rect">
            <a:avLst/>
          </a:prstGeom>
          <a:noFill/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BB81C3B-E858-4D84-B721-3291B17FF6DC}"/>
              </a:ext>
            </a:extLst>
          </p:cNvPr>
          <p:cNvSpPr txBox="1"/>
          <p:nvPr/>
        </p:nvSpPr>
        <p:spPr>
          <a:xfrm>
            <a:off x="6624064" y="1664709"/>
            <a:ext cx="4668176" cy="2120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肺呈半圆锥体形，左肺稍狭长，被斜裂分为上、下二叶；右肺略粗短，被斜裂和水平裂分为上、中、下三叶。肺叶可以增多也可以减少，左肺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叶、右肺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叶。肺有一尖、一底、两面和三缘。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5E7C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BF926C4-BCC5-4A33-9274-D76092D6907F}"/>
              </a:ext>
            </a:extLst>
          </p:cNvPr>
          <p:cNvGrpSpPr/>
          <p:nvPr/>
        </p:nvGrpSpPr>
        <p:grpSpPr>
          <a:xfrm>
            <a:off x="8771139" y="4317156"/>
            <a:ext cx="3317742" cy="2540844"/>
            <a:chOff x="9544980" y="4893547"/>
            <a:chExt cx="2499273" cy="1914032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0A2FD333-77AF-4B9E-9CFB-24EE53E453B9}"/>
                </a:ext>
              </a:extLst>
            </p:cNvPr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33890E7F-54C5-4B52-8D85-D99FEE6415F1}"/>
                </a:ext>
              </a:extLst>
            </p:cNvPr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6351A79C-F5C4-4835-B3CF-314D54658BA0}"/>
                </a:ext>
              </a:extLst>
            </p:cNvPr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xmlns="" id="{A4FF578C-8492-42AE-B3AE-ED10FCD6B18C}"/>
                </a:ext>
              </a:extLst>
            </p:cNvPr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xmlns="" id="{DE120D54-4FF5-4D4B-BEB9-76AAB9523FAF}"/>
                </a:ext>
              </a:extLst>
            </p:cNvPr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="" id="{484B80EB-5587-4AA8-A063-270AB8E08E55}"/>
                </a:ext>
              </a:extLst>
            </p:cNvPr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xmlns="" id="{6BCCFCE7-9DF6-4CBE-A02C-5A446A68CD48}"/>
                </a:ext>
              </a:extLst>
            </p:cNvPr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xmlns="" id="{5B2E7D58-E661-4010-AAE7-A01382C07423}"/>
                </a:ext>
              </a:extLst>
            </p:cNvPr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xmlns="" id="{139F91AA-CF0C-4E5A-AD2A-FAF078EAB6D7}"/>
                </a:ext>
              </a:extLst>
            </p:cNvPr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xmlns="" id="{BB578998-89AF-4C5A-B59E-B7F9E6AF2407}"/>
                </a:ext>
              </a:extLst>
            </p:cNvPr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9401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3805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一、肺的位置和形态</a:t>
            </a:r>
          </a:p>
        </p:txBody>
      </p:sp>
      <p:pic>
        <p:nvPicPr>
          <p:cNvPr id="25" name="Picture 4" descr="p_large_tvDj_7bd500000da32d11">
            <a:extLst>
              <a:ext uri="{FF2B5EF4-FFF2-40B4-BE49-F238E27FC236}">
                <a16:creationId xmlns:a16="http://schemas.microsoft.com/office/drawing/2014/main" xmlns="" id="{F2994F16-63D1-4D57-892C-9B22E2A5A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855" y="2792801"/>
            <a:ext cx="3762592" cy="3225079"/>
          </a:xfrm>
          <a:prstGeom prst="rect">
            <a:avLst/>
          </a:prstGeom>
          <a:noFill/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028D191D-154B-4189-AD16-555CAE3E2E49}"/>
              </a:ext>
            </a:extLst>
          </p:cNvPr>
          <p:cNvSpPr txBox="1"/>
          <p:nvPr/>
        </p:nvSpPr>
        <p:spPr>
          <a:xfrm>
            <a:off x="631855" y="1087330"/>
            <a:ext cx="10420844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肺呈半圆锥体形，左肺稍狭长，被斜裂分为上、下二叶；右肺略粗短，被斜裂和水平裂分为上、中、下三叶。肺叶可以增多也可以减少，左肺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叶、右肺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叶。肺有一尖、一底、两面和三缘。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5E7C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68A5BA2-EB9F-4587-BE88-728B872CE266}"/>
              </a:ext>
            </a:extLst>
          </p:cNvPr>
          <p:cNvGrpSpPr/>
          <p:nvPr/>
        </p:nvGrpSpPr>
        <p:grpSpPr>
          <a:xfrm>
            <a:off x="5319535" y="2544341"/>
            <a:ext cx="5733164" cy="3473539"/>
            <a:chOff x="5319535" y="2544341"/>
            <a:chExt cx="5733164" cy="3473539"/>
          </a:xfrm>
        </p:grpSpPr>
        <p:pic>
          <p:nvPicPr>
            <p:cNvPr id="27" name="Picture 2" descr="TN_fei2">
              <a:extLst>
                <a:ext uri="{FF2B5EF4-FFF2-40B4-BE49-F238E27FC236}">
                  <a16:creationId xmlns:a16="http://schemas.microsoft.com/office/drawing/2014/main" xmlns="" id="{BFE84406-7EA5-47FB-AAD1-B7AF7D23DFB9}"/>
                </a:ext>
              </a:extLst>
            </p:cNvPr>
            <p:cNvPicPr>
              <a:picLocks noRot="1"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5319535" y="2544341"/>
              <a:ext cx="2755749" cy="3473539"/>
            </a:xfrm>
            <a:prstGeom prst="rect">
              <a:avLst/>
            </a:prstGeom>
          </p:spPr>
        </p:pic>
        <p:pic>
          <p:nvPicPr>
            <p:cNvPr id="28" name="Picture 3" descr="TN_fei4">
              <a:extLst>
                <a:ext uri="{FF2B5EF4-FFF2-40B4-BE49-F238E27FC236}">
                  <a16:creationId xmlns:a16="http://schemas.microsoft.com/office/drawing/2014/main" xmlns="" id="{78FD8859-9E18-4AA3-AFB4-29FB3ABF2AB6}"/>
                </a:ext>
              </a:extLst>
            </p:cNvPr>
            <p:cNvPicPr>
              <a:picLocks noRot="1"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8243365" y="2578034"/>
              <a:ext cx="2809334" cy="34398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883096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3805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一、肺的位置和形态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xmlns="" id="{6D5F0EF3-6830-4A1D-A6B1-3E239C35E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82604" y="1656859"/>
            <a:ext cx="3182818" cy="4129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48DAAF3F-1702-491B-8062-A82D0E7C9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019" y="1656859"/>
            <a:ext cx="3083134" cy="4129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ADC38BE-C436-4458-91E1-1B17331738B4}"/>
              </a:ext>
            </a:extLst>
          </p:cNvPr>
          <p:cNvGrpSpPr/>
          <p:nvPr/>
        </p:nvGrpSpPr>
        <p:grpSpPr>
          <a:xfrm>
            <a:off x="7821227" y="1656859"/>
            <a:ext cx="3182818" cy="4129532"/>
            <a:chOff x="7821227" y="1656859"/>
            <a:chExt cx="3182818" cy="4129532"/>
          </a:xfrm>
        </p:grpSpPr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BFE8DEDA-A2BF-4AB8-8293-A2E8F2E29446}"/>
                </a:ext>
              </a:extLst>
            </p:cNvPr>
            <p:cNvSpPr/>
            <p:nvPr/>
          </p:nvSpPr>
          <p:spPr>
            <a:xfrm>
              <a:off x="7821227" y="1656859"/>
              <a:ext cx="3182818" cy="4129532"/>
            </a:xfrm>
            <a:prstGeom prst="roundRect">
              <a:avLst>
                <a:gd name="adj" fmla="val 6250"/>
              </a:avLst>
            </a:prstGeom>
            <a:solidFill>
              <a:srgbClr val="5E7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1CA79B9B-987A-49FC-8EE9-78D1B22CBE14}"/>
                </a:ext>
              </a:extLst>
            </p:cNvPr>
            <p:cNvSpPr txBox="1"/>
            <p:nvPr/>
          </p:nvSpPr>
          <p:spPr>
            <a:xfrm>
              <a:off x="7907871" y="2037926"/>
              <a:ext cx="3009530" cy="34163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4572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吸烟对肺损害很大，会将呼吸道上皮的纤毛破坏掉，这些纤毛是呼吸道的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“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清道夫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”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，一旦被破坏，保护作用会差很多。所以同学们</a:t>
              </a: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不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吸烟</a:t>
              </a: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，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如果已开始抽烟的请戒烟。不在公共场所吸烟是文明有修养的表现。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61119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698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二、肺段支气管和支气管肺段</a:t>
            </a:r>
          </a:p>
        </p:txBody>
      </p:sp>
      <p:grpSp>
        <p:nvGrpSpPr>
          <p:cNvPr id="9" name="组合 10">
            <a:extLst>
              <a:ext uri="{FF2B5EF4-FFF2-40B4-BE49-F238E27FC236}">
                <a16:creationId xmlns:a16="http://schemas.microsoft.com/office/drawing/2014/main" xmlns="" id="{4E836AB7-E722-4CB9-AD4C-9FC90B85C680}"/>
              </a:ext>
            </a:extLst>
          </p:cNvPr>
          <p:cNvGrpSpPr/>
          <p:nvPr/>
        </p:nvGrpSpPr>
        <p:grpSpPr>
          <a:xfrm>
            <a:off x="1410933" y="1423595"/>
            <a:ext cx="3952875" cy="4471595"/>
            <a:chOff x="1735567" y="1770468"/>
            <a:chExt cx="2849467" cy="3872496"/>
          </a:xfrm>
        </p:grpSpPr>
        <p:sp>
          <p:nvSpPr>
            <p:cNvPr id="11" name="Rectangle 166">
              <a:extLst>
                <a:ext uri="{FF2B5EF4-FFF2-40B4-BE49-F238E27FC236}">
                  <a16:creationId xmlns:a16="http://schemas.microsoft.com/office/drawing/2014/main" xmlns="" id="{B33433B2-4A88-4108-B016-C90D110AE78C}"/>
                </a:ext>
              </a:extLst>
            </p:cNvPr>
            <p:cNvSpPr/>
            <p:nvPr/>
          </p:nvSpPr>
          <p:spPr>
            <a:xfrm>
              <a:off x="1735567" y="1770468"/>
              <a:ext cx="2849467" cy="3872496"/>
            </a:xfrm>
            <a:prstGeom prst="rect">
              <a:avLst/>
            </a:prstGeom>
            <a:solidFill>
              <a:srgbClr val="FBFBFB"/>
            </a:solidFill>
            <a:ln>
              <a:noFill/>
            </a:ln>
            <a:effectLst>
              <a:outerShdw blurRad="254000" dist="889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6773" tIns="38387" rIns="76773" bIns="38387" rtlCol="0" anchor="ctr"/>
            <a:lstStyle/>
            <a:p>
              <a:pPr algn="ctr"/>
              <a:endParaRPr lang="id-ID" sz="1510">
                <a:latin typeface="+mn-ea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4ABB49A6-8048-40C6-BF9F-21CAE49E350F}"/>
                </a:ext>
              </a:extLst>
            </p:cNvPr>
            <p:cNvSpPr/>
            <p:nvPr/>
          </p:nvSpPr>
          <p:spPr>
            <a:xfrm>
              <a:off x="2278756" y="4758752"/>
              <a:ext cx="1612209" cy="8058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（一）肺段支气管</a:t>
              </a:r>
              <a:endParaRPr lang="en-US" altLang="zh-CN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支气管树</a:t>
              </a:r>
              <a:endParaRPr lang="en-US" altLang="zh-CN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3">
            <a:extLst>
              <a:ext uri="{FF2B5EF4-FFF2-40B4-BE49-F238E27FC236}">
                <a16:creationId xmlns:a16="http://schemas.microsoft.com/office/drawing/2014/main" xmlns="" id="{D4C751C7-B8B5-4631-AD02-C719513D8BD2}"/>
              </a:ext>
            </a:extLst>
          </p:cNvPr>
          <p:cNvGrpSpPr/>
          <p:nvPr/>
        </p:nvGrpSpPr>
        <p:grpSpPr>
          <a:xfrm>
            <a:off x="6563958" y="1423595"/>
            <a:ext cx="3791299" cy="4471595"/>
            <a:chOff x="7546971" y="1770469"/>
            <a:chExt cx="2797528" cy="3867053"/>
          </a:xfrm>
        </p:grpSpPr>
        <p:sp>
          <p:nvSpPr>
            <p:cNvPr id="14" name="Rectangle 175">
              <a:extLst>
                <a:ext uri="{FF2B5EF4-FFF2-40B4-BE49-F238E27FC236}">
                  <a16:creationId xmlns:a16="http://schemas.microsoft.com/office/drawing/2014/main" xmlns="" id="{8F6729A4-626C-4D1C-A36E-DF7B553FEB86}"/>
                </a:ext>
              </a:extLst>
            </p:cNvPr>
            <p:cNvSpPr/>
            <p:nvPr/>
          </p:nvSpPr>
          <p:spPr>
            <a:xfrm>
              <a:off x="7546971" y="1770469"/>
              <a:ext cx="2797528" cy="3867053"/>
            </a:xfrm>
            <a:prstGeom prst="rect">
              <a:avLst/>
            </a:prstGeom>
            <a:solidFill>
              <a:srgbClr val="FBFBFB"/>
            </a:solidFill>
            <a:ln>
              <a:noFill/>
            </a:ln>
            <a:effectLst>
              <a:outerShdw blurRad="254000" dist="889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6773" tIns="38387" rIns="76773" bIns="38387" rtlCol="0" anchor="ctr"/>
            <a:lstStyle/>
            <a:p>
              <a:pPr algn="ctr"/>
              <a:endParaRPr lang="id-ID" sz="1510">
                <a:latin typeface="+mn-ea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9397B267-F015-4AC1-953A-F7A4F33ADC29}"/>
                </a:ext>
              </a:extLst>
            </p:cNvPr>
            <p:cNvSpPr/>
            <p:nvPr/>
          </p:nvSpPr>
          <p:spPr>
            <a:xfrm>
              <a:off x="8120595" y="4772344"/>
              <a:ext cx="1650279" cy="7961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（二）支气管肺段</a:t>
              </a:r>
              <a:endParaRPr lang="en-US" altLang="zh-CN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每侧肺</a:t>
              </a:r>
              <a:r>
                <a:rPr lang="en-US" altLang="zh-CN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个肺段</a:t>
              </a:r>
            </a:p>
          </p:txBody>
        </p:sp>
      </p:grpSp>
      <p:pic>
        <p:nvPicPr>
          <p:cNvPr id="16" name="Picture 4" descr="支气管树">
            <a:extLst>
              <a:ext uri="{FF2B5EF4-FFF2-40B4-BE49-F238E27FC236}">
                <a16:creationId xmlns:a16="http://schemas.microsoft.com/office/drawing/2014/main" xmlns="" id="{A776F155-DDA6-464D-BFE3-14D5676E4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4308" y="1610045"/>
            <a:ext cx="3228975" cy="313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TN_fei2">
            <a:extLst>
              <a:ext uri="{FF2B5EF4-FFF2-40B4-BE49-F238E27FC236}">
                <a16:creationId xmlns:a16="http://schemas.microsoft.com/office/drawing/2014/main" xmlns="" id="{0DC5C532-640E-4FB0-BE92-882A8FE40C95}"/>
              </a:ext>
            </a:extLst>
          </p:cNvPr>
          <p:cNvPicPr>
            <a:picLocks noRot="1"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306908" y="1580724"/>
            <a:ext cx="2505075" cy="315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3011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698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三、肺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的微细结构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C2BDB6D-1433-49AE-AF67-7B139B49C3E0}"/>
              </a:ext>
            </a:extLst>
          </p:cNvPr>
          <p:cNvSpPr txBox="1"/>
          <p:nvPr/>
        </p:nvSpPr>
        <p:spPr>
          <a:xfrm>
            <a:off x="831029" y="900378"/>
            <a:ext cx="8538882" cy="961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肺的表面覆盖着一层薄膜即胸膜的脏层。肺组织分为实质和间质两部分。</a:t>
            </a:r>
            <a:endParaRPr lang="en-US" altLang="zh-CN" sz="2000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实质又可分为导气部和呼吸部</a:t>
            </a:r>
            <a:endParaRPr lang="zh-CN" altLang="en-US" sz="20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Picture 4" descr="支气管树">
            <a:extLst>
              <a:ext uri="{FF2B5EF4-FFF2-40B4-BE49-F238E27FC236}">
                <a16:creationId xmlns:a16="http://schemas.microsoft.com/office/drawing/2014/main" xmlns="" id="{8936CDEA-A5D7-4272-AE76-5474255F3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8782" y="2166346"/>
            <a:ext cx="4173268" cy="4053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xmlns="" id="{5D464745-E451-417F-BEE2-56B0E1B52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0371" y="2143282"/>
            <a:ext cx="4905629" cy="4076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176634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698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三、肺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的微细结构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7" name="Picture 4" descr="p_large_d92P_4e1d0002f1af2d12">
            <a:extLst>
              <a:ext uri="{FF2B5EF4-FFF2-40B4-BE49-F238E27FC236}">
                <a16:creationId xmlns:a16="http://schemas.microsoft.com/office/drawing/2014/main" xmlns="" id="{5D843B42-CE76-41C1-A994-B1AB9AB14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4556" y="948938"/>
            <a:ext cx="4221816" cy="5432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574DF8B-7363-45AA-B196-FC724044790E}"/>
              </a:ext>
            </a:extLst>
          </p:cNvPr>
          <p:cNvSpPr txBox="1"/>
          <p:nvPr/>
        </p:nvSpPr>
        <p:spPr>
          <a:xfrm>
            <a:off x="6096000" y="2659645"/>
            <a:ext cx="4984376" cy="2120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只能传送气体不能进行气体交换。导气部包括肺叶支气管、肺段支气管、小支气管、细支气管和终末细支气管等。直径小于</a:t>
            </a:r>
            <a:r>
              <a:rPr lang="en-US" altLang="zh-CN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1mm</a:t>
            </a: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者</a:t>
            </a:r>
            <a:r>
              <a:rPr lang="en-US" altLang="zh-CN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为细支气管。细支气管继续分支至直径小于</a:t>
            </a:r>
            <a:r>
              <a:rPr lang="en-US" altLang="zh-CN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0.5mm</a:t>
            </a: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时，称终末细支气管。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483D345-89EC-41A9-A3CC-82B22435C37D}"/>
              </a:ext>
            </a:extLst>
          </p:cNvPr>
          <p:cNvSpPr txBox="1"/>
          <p:nvPr/>
        </p:nvSpPr>
        <p:spPr>
          <a:xfrm>
            <a:off x="5919396" y="1577830"/>
            <a:ext cx="2469440" cy="499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（一）肺导气部</a:t>
            </a:r>
            <a:endParaRPr lang="en-US" altLang="zh-CN" sz="20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837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698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三、肺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的微细结构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53CDA9C6-7692-4952-BB0D-87EE1E648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3908" y="2079170"/>
            <a:ext cx="6145326" cy="3936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xmlns="" id="{600AC9E7-6C1B-44A9-A466-1FA2E94AB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014" y="2079170"/>
            <a:ext cx="4728497" cy="3936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E0B0261-3C84-41C8-A242-3BBF3A31F103}"/>
              </a:ext>
            </a:extLst>
          </p:cNvPr>
          <p:cNvSpPr txBox="1"/>
          <p:nvPr/>
        </p:nvSpPr>
        <p:spPr>
          <a:xfrm>
            <a:off x="1362191" y="945281"/>
            <a:ext cx="8394994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每条细支气管连同其各级分支和所属的肺泡共同构成一个肺小叶。</a:t>
            </a:r>
            <a:endParaRPr lang="en-US" altLang="zh-CN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听说过哮喘吗？</a:t>
            </a:r>
          </a:p>
        </p:txBody>
      </p:sp>
    </p:spTree>
    <p:extLst>
      <p:ext uri="{BB962C8B-B14F-4D97-AF65-F5344CB8AC3E}">
        <p14:creationId xmlns:p14="http://schemas.microsoft.com/office/powerpoint/2010/main" xmlns="" val="860291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/>
        </p:blipFill>
        <p:spPr>
          <a:xfrm>
            <a:off x="-1" y="2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4235670" y="2565853"/>
            <a:ext cx="7343324" cy="1941803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77407" y="2748303"/>
            <a:ext cx="6949217" cy="1566521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77408" y="2998275"/>
            <a:ext cx="6949216" cy="533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第一节 呼吸道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PA_矩形 34">
            <a:extLst>
              <a:ext uri="{FF2B5EF4-FFF2-40B4-BE49-F238E27FC236}">
                <a16:creationId xmlns:a16="http://schemas.microsoft.com/office/drawing/2014/main" xmlns="" id="{43B1577C-74AB-437C-B023-7DE841FD21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705455" y="378153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鼻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PA_矩形 35">
            <a:extLst>
              <a:ext uri="{FF2B5EF4-FFF2-40B4-BE49-F238E27FC236}">
                <a16:creationId xmlns:a16="http://schemas.microsoft.com/office/drawing/2014/main" xmlns="" id="{CBB3CCF1-E351-429F-A437-E269E0C28A4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741022" y="378153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咽</a:t>
            </a:r>
          </a:p>
        </p:txBody>
      </p:sp>
      <p:sp>
        <p:nvSpPr>
          <p:cNvPr id="9" name="PA_矩形 35">
            <a:extLst>
              <a:ext uri="{FF2B5EF4-FFF2-40B4-BE49-F238E27FC236}">
                <a16:creationId xmlns:a16="http://schemas.microsoft.com/office/drawing/2014/main" xmlns="" id="{8428C9B2-A387-4940-B7CD-86B5D7056A3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776589" y="378153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喉</a:t>
            </a:r>
          </a:p>
        </p:txBody>
      </p:sp>
      <p:sp>
        <p:nvSpPr>
          <p:cNvPr id="10" name="PA_矩形 35">
            <a:extLst>
              <a:ext uri="{FF2B5EF4-FFF2-40B4-BE49-F238E27FC236}">
                <a16:creationId xmlns:a16="http://schemas.microsoft.com/office/drawing/2014/main" xmlns="" id="{DC675111-0E6D-4C5E-B931-B93262D3417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812155" y="3781535"/>
            <a:ext cx="1965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气管与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主支气管</a:t>
            </a:r>
          </a:p>
        </p:txBody>
      </p:sp>
    </p:spTree>
    <p:extLst>
      <p:ext uri="{BB962C8B-B14F-4D97-AF65-F5344CB8AC3E}">
        <p14:creationId xmlns:p14="http://schemas.microsoft.com/office/powerpoint/2010/main" xmlns="" val="2031918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698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三、肺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的微细结构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34CBE33-6CB6-4FA3-841F-D89BBCE58F99}"/>
              </a:ext>
            </a:extLst>
          </p:cNvPr>
          <p:cNvSpPr txBox="1"/>
          <p:nvPr/>
        </p:nvSpPr>
        <p:spPr>
          <a:xfrm>
            <a:off x="444563" y="1488221"/>
            <a:ext cx="23607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（二）肺的呼吸部</a:t>
            </a:r>
            <a:endParaRPr lang="en-US" altLang="zh-CN" sz="20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3042F15-10AA-4858-9564-C7F34C9A47BF}"/>
              </a:ext>
            </a:extLst>
          </p:cNvPr>
          <p:cNvSpPr txBox="1"/>
          <p:nvPr/>
        </p:nvSpPr>
        <p:spPr>
          <a:xfrm>
            <a:off x="623656" y="2440935"/>
            <a:ext cx="3239164" cy="1289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具有气体交换的功能。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呼吸部包括呼吸性细支气管、肺泡管肺泡囊和肺泡等。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xmlns="" id="{1AC795ED-6E9C-4014-9177-A63647104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837" b="98582" l="0" r="98957">
                        <a14:foregroundMark x1="95958" y1="78191" x2="95958" y2="78191"/>
                        <a14:foregroundMark x1="93481" y1="78014" x2="93481" y2="78014"/>
                        <a14:foregroundMark x1="91265" y1="79610" x2="91265" y2="79610"/>
                        <a14:foregroundMark x1="91134" y1="79787" x2="91134" y2="79787"/>
                        <a14:foregroundMark x1="89961" y1="81028" x2="89439" y2="82092"/>
                        <a14:foregroundMark x1="88136" y1="83688" x2="87093" y2="85993"/>
                        <a14:foregroundMark x1="86050" y1="87411" x2="84746" y2="90071"/>
                        <a14:foregroundMark x1="84094" y1="90957" x2="81747" y2="93794"/>
                        <a14:foregroundMark x1="81356" y1="93794" x2="79270" y2="94681"/>
                        <a14:foregroundMark x1="74837" y1="94681" x2="71317" y2="95567"/>
                        <a14:foregroundMark x1="66493" y1="95567" x2="47588" y2="95035"/>
                        <a14:foregroundMark x1="41460" y1="92908" x2="41460" y2="92908"/>
                        <a14:foregroundMark x1="38983" y1="91667" x2="37027" y2="91667"/>
                        <a14:foregroundMark x1="30900" y1="89894" x2="27640" y2="88652"/>
                        <a14:foregroundMark x1="20469" y1="82979" x2="19557" y2="81560"/>
                        <a14:foregroundMark x1="16037" y1="73404" x2="16037" y2="73404"/>
                        <a14:foregroundMark x1="10691" y1="67553" x2="5997" y2="75177"/>
                        <a14:foregroundMark x1="5085" y1="75709" x2="3651" y2="79610"/>
                        <a14:foregroundMark x1="1956" y1="82270" x2="522" y2="84397"/>
                        <a14:foregroundMark x1="0" y1="85638" x2="0" y2="88652"/>
                        <a14:foregroundMark x1="391" y1="89007" x2="1173" y2="90426"/>
                        <a14:foregroundMark x1="1434" y1="91135" x2="1825" y2="93262"/>
                        <a14:foregroundMark x1="1825" y1="93262" x2="1956" y2="93794"/>
                        <a14:foregroundMark x1="1956" y1="93794" x2="1956" y2="93794"/>
                        <a14:foregroundMark x1="2216" y1="94149" x2="2216" y2="94681"/>
                        <a14:foregroundMark x1="2216" y1="94681" x2="2477" y2="95567"/>
                        <a14:foregroundMark x1="2477" y1="95567" x2="2477" y2="95567"/>
                        <a14:foregroundMark x1="48892" y1="92376" x2="49413" y2="92376"/>
                        <a14:foregroundMark x1="61538" y1="95390" x2="61538" y2="95390"/>
                        <a14:foregroundMark x1="57236" y1="98582" x2="57236" y2="98582"/>
                        <a14:foregroundMark x1="57106" y1="98582" x2="57106" y2="98582"/>
                        <a14:foregroundMark x1="55802" y1="98050" x2="54628" y2="98582"/>
                        <a14:foregroundMark x1="52151" y1="98582" x2="52151" y2="98582"/>
                        <a14:foregroundMark x1="52151" y1="98582" x2="52151" y2="98582"/>
                        <a14:foregroundMark x1="8214" y1="84929" x2="8214" y2="84929"/>
                        <a14:foregroundMark x1="10561" y1="85284" x2="10561" y2="85284"/>
                        <a14:foregroundMark x1="10821" y1="85284" x2="10821" y2="85284"/>
                        <a14:foregroundMark x1="10821" y1="85284" x2="10821" y2="85284"/>
                        <a14:foregroundMark x1="10691" y1="84752" x2="10691" y2="84752"/>
                        <a14:foregroundMark x1="10300" y1="83865" x2="10300" y2="83865"/>
                        <a14:foregroundMark x1="95306" y1="63121" x2="95306" y2="63121"/>
                        <a14:foregroundMark x1="95306" y1="63121" x2="95306" y2="63121"/>
                        <a14:foregroundMark x1="95176" y1="69326" x2="95176" y2="69326"/>
                        <a14:foregroundMark x1="95176" y1="69326" x2="95176" y2="69326"/>
                        <a14:foregroundMark x1="95046" y1="68794" x2="95046" y2="68794"/>
                        <a14:foregroundMark x1="89439" y1="43440" x2="89439" y2="43440"/>
                        <a14:foregroundMark x1="89439" y1="42908" x2="89439" y2="42908"/>
                        <a14:foregroundMark x1="89048" y1="40426" x2="89048" y2="40426"/>
                        <a14:foregroundMark x1="83833" y1="21277" x2="83833" y2="21277"/>
                        <a14:foregroundMark x1="80965" y1="17021" x2="78748" y2="16312"/>
                        <a14:foregroundMark x1="57627" y1="8511" x2="50456" y2="8865"/>
                        <a14:foregroundMark x1="17862" y1="6206" x2="17210" y2="6383"/>
                        <a14:foregroundMark x1="13690" y1="6915" x2="13299" y2="7447"/>
                        <a14:foregroundMark x1="12777" y1="7447" x2="12777" y2="7447"/>
                        <a14:foregroundMark x1="12777" y1="7447" x2="12777" y2="7447"/>
                        <a14:foregroundMark x1="10561" y1="7801" x2="10039" y2="8511"/>
                        <a14:foregroundMark x1="9257" y1="8688" x2="8866" y2="9043"/>
                        <a14:foregroundMark x1="5997" y1="9397" x2="5606" y2="9752"/>
                        <a14:foregroundMark x1="4563" y1="10106" x2="4563" y2="10638"/>
                        <a14:foregroundMark x1="5476" y1="11702" x2="6389" y2="12057"/>
                        <a14:foregroundMark x1="17731" y1="13830" x2="23859" y2="16312"/>
                        <a14:foregroundMark x1="27771" y1="16312" x2="27771" y2="16312"/>
                        <a14:foregroundMark x1="27901" y1="10993" x2="27901" y2="10993"/>
                        <a14:foregroundMark x1="24772" y1="4433" x2="24250" y2="4433"/>
                        <a14:foregroundMark x1="20860" y1="3546" x2="20860" y2="3546"/>
                        <a14:foregroundMark x1="18253" y1="3369" x2="17601" y2="3369"/>
                        <a14:foregroundMark x1="13299" y1="2837" x2="12777" y2="2837"/>
                        <a14:foregroundMark x1="9648" y1="2837" x2="9648" y2="2837"/>
                        <a14:foregroundMark x1="84094" y1="4078" x2="84094" y2="4078"/>
                        <a14:foregroundMark x1="84094" y1="4078" x2="84094" y2="4078"/>
                        <a14:foregroundMark x1="85137" y1="4433" x2="85528" y2="5142"/>
                        <a14:foregroundMark x1="87353" y1="6383" x2="87744" y2="7624"/>
                        <a14:foregroundMark x1="89570" y1="10461" x2="90743" y2="15426"/>
                        <a14:foregroundMark x1="92438" y1="18972" x2="93351" y2="24468"/>
                        <a14:foregroundMark x1="93611" y1="26241" x2="93872" y2="30142"/>
                        <a14:foregroundMark x1="95828" y1="35638" x2="96089" y2="36702"/>
                        <a14:foregroundMark x1="97132" y1="39007" x2="97653" y2="40957"/>
                        <a14:foregroundMark x1="97653" y1="41312" x2="97653" y2="41312"/>
                        <a14:foregroundMark x1="97653" y1="44149" x2="97653" y2="44149"/>
                        <a14:foregroundMark x1="98044" y1="45922" x2="98305" y2="46631"/>
                        <a14:foregroundMark x1="98827" y1="48936" x2="98957" y2="50355"/>
                        <a14:foregroundMark x1="80313" y1="31383" x2="80313" y2="31383"/>
                        <a14:foregroundMark x1="83833" y1="37589" x2="83833" y2="37589"/>
                        <a14:foregroundMark x1="96741" y1="42730" x2="96741" y2="42730"/>
                        <a14:foregroundMark x1="80704" y1="53546" x2="80704" y2="53546"/>
                        <a14:foregroundMark x1="76271" y1="55674" x2="76271" y2="55674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715076" y="1168400"/>
            <a:ext cx="6541429" cy="4810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72519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698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三、肺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的微细结构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34CBE33-6CB6-4FA3-841F-D89BBCE58F99}"/>
              </a:ext>
            </a:extLst>
          </p:cNvPr>
          <p:cNvSpPr txBox="1"/>
          <p:nvPr/>
        </p:nvSpPr>
        <p:spPr>
          <a:xfrm>
            <a:off x="790792" y="831273"/>
            <a:ext cx="23607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（二）肺的呼吸部</a:t>
            </a:r>
            <a:endParaRPr lang="en-US" altLang="zh-CN" sz="20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Picture 3" descr="肺泡结构模式图a">
            <a:extLst>
              <a:ext uri="{FF2B5EF4-FFF2-40B4-BE49-F238E27FC236}">
                <a16:creationId xmlns:a16="http://schemas.microsoft.com/office/drawing/2014/main" xmlns="" id="{45FBC3F6-22AB-4F26-8ED7-81CA60B5E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792" y="1376856"/>
            <a:ext cx="474345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B7FA337-C11D-4FB4-B3D0-C1BD0E26A95E}"/>
              </a:ext>
            </a:extLst>
          </p:cNvPr>
          <p:cNvSpPr/>
          <p:nvPr/>
        </p:nvSpPr>
        <p:spPr>
          <a:xfrm>
            <a:off x="6657760" y="2005179"/>
            <a:ext cx="5567283" cy="833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什么是肺泡隔？肺泡与肺泡之间的薄层结缔组织称</a:t>
            </a:r>
            <a:r>
              <a: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肺泡隔</a:t>
            </a: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，内有丰富的毛细血管</a:t>
            </a:r>
            <a:r>
              <a:rPr 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大量的弹性纤维和肺泡巨噬细胞</a:t>
            </a:r>
            <a:r>
              <a:rPr lang="zh-CN" altLang="en-US" sz="16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CE4EA6B-67E9-4B03-938F-1253DF943B41}"/>
              </a:ext>
            </a:extLst>
          </p:cNvPr>
          <p:cNvSpPr/>
          <p:nvPr/>
        </p:nvSpPr>
        <p:spPr>
          <a:xfrm>
            <a:off x="6657760" y="3155272"/>
            <a:ext cx="5672339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肺泡</a:t>
            </a:r>
            <a:r>
              <a:rPr lang="en-US" altLang="zh-CN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Ⅰ</a:t>
            </a: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型细胞，呈扁平形，构成气体交换的广大面积</a:t>
            </a:r>
            <a:r>
              <a:rPr lang="zh-CN" altLang="en-US" sz="16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73FCB0A-555A-4D7C-90F3-DB2C30D81B44}"/>
              </a:ext>
            </a:extLst>
          </p:cNvPr>
          <p:cNvSpPr/>
          <p:nvPr/>
        </p:nvSpPr>
        <p:spPr>
          <a:xfrm>
            <a:off x="6657761" y="3998542"/>
            <a:ext cx="5291879" cy="1197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肺泡</a:t>
            </a:r>
            <a:r>
              <a:rPr lang="en-US" altLang="zh-CN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Ⅱ</a:t>
            </a: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型细胞，呈立方状或圆形</a:t>
            </a:r>
            <a:r>
              <a:rPr 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夹在</a:t>
            </a:r>
            <a:r>
              <a:rPr lang="en-US" altLang="zh-CN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Ⅰ</a:t>
            </a: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型肺泡细胞之间，</a:t>
            </a:r>
            <a:endParaRPr lang="en-US" altLang="zh-CN" sz="1600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能分泌磷脂类表面活性物质，具有降低肺泡的表面张力，</a:t>
            </a:r>
            <a:endParaRPr lang="en-US" altLang="zh-CN" sz="1600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防止呼气后肺泡塌陷的作用</a:t>
            </a:r>
            <a:endParaRPr lang="zh-CN" altLang="en-US" sz="16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B3F6E97D-2889-4434-A16A-BD9A4A10C17D}"/>
              </a:ext>
            </a:extLst>
          </p:cNvPr>
          <p:cNvSpPr/>
          <p:nvPr/>
        </p:nvSpPr>
        <p:spPr>
          <a:xfrm>
            <a:off x="6096000" y="2124668"/>
            <a:ext cx="435006" cy="435006"/>
          </a:xfrm>
          <a:prstGeom prst="roundRect">
            <a:avLst/>
          </a:prstGeom>
          <a:noFill/>
          <a:ln w="28575">
            <a:solidFill>
              <a:srgbClr val="7195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D26A10F5-56F9-4992-9BDE-41C59D659C97}"/>
              </a:ext>
            </a:extLst>
          </p:cNvPr>
          <p:cNvSpPr/>
          <p:nvPr/>
        </p:nvSpPr>
        <p:spPr>
          <a:xfrm>
            <a:off x="6096000" y="3211497"/>
            <a:ext cx="435006" cy="435006"/>
          </a:xfrm>
          <a:prstGeom prst="roundRect">
            <a:avLst/>
          </a:prstGeom>
          <a:noFill/>
          <a:ln w="28575">
            <a:solidFill>
              <a:srgbClr val="7195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3EACBDBC-8BCA-4CDF-9C4A-C0A05EDA87C4}"/>
              </a:ext>
            </a:extLst>
          </p:cNvPr>
          <p:cNvSpPr/>
          <p:nvPr/>
        </p:nvSpPr>
        <p:spPr>
          <a:xfrm>
            <a:off x="6096000" y="4162322"/>
            <a:ext cx="435006" cy="435006"/>
          </a:xfrm>
          <a:prstGeom prst="roundRect">
            <a:avLst/>
          </a:prstGeom>
          <a:noFill/>
          <a:ln w="28575">
            <a:solidFill>
              <a:srgbClr val="7195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2269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698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三、肺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的微细结构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34CBE33-6CB6-4FA3-841F-D89BBCE58F99}"/>
              </a:ext>
            </a:extLst>
          </p:cNvPr>
          <p:cNvSpPr txBox="1"/>
          <p:nvPr/>
        </p:nvSpPr>
        <p:spPr>
          <a:xfrm>
            <a:off x="771863" y="1374304"/>
            <a:ext cx="23607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（二）肺的呼吸部</a:t>
            </a:r>
            <a:endParaRPr lang="en-US" altLang="zh-CN" sz="20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Picture 3" descr="肺泡结构模式图a">
            <a:extLst>
              <a:ext uri="{FF2B5EF4-FFF2-40B4-BE49-F238E27FC236}">
                <a16:creationId xmlns:a16="http://schemas.microsoft.com/office/drawing/2014/main" xmlns="" id="{45FBC3F6-22AB-4F26-8ED7-81CA60B5E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6687" y="1394612"/>
            <a:ext cx="474345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BC6512E-3459-4840-9FDE-1F279D2D253F}"/>
              </a:ext>
            </a:extLst>
          </p:cNvPr>
          <p:cNvSpPr txBox="1"/>
          <p:nvPr/>
        </p:nvSpPr>
        <p:spPr>
          <a:xfrm>
            <a:off x="1005396" y="2177196"/>
            <a:ext cx="4010488" cy="1746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8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当肺泡与血液之间进行气体交换时，经过肺泡上皮、上皮基膜、毛细血管内皮基膜和内皮细胞，这</a:t>
            </a:r>
            <a:r>
              <a:rPr lang="en-US" altLang="zh-CN" sz="18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8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层结构组成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</a:t>
            </a: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气屏障</a:t>
            </a:r>
            <a:r>
              <a:rPr lang="zh-CN" altLang="en-US" sz="18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2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9744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698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三、肺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的微细结构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 descr="图片包含 剪刀&#10;&#10;已生成高可信度的说明">
            <a:extLst>
              <a:ext uri="{FF2B5EF4-FFF2-40B4-BE49-F238E27FC236}">
                <a16:creationId xmlns:a16="http://schemas.microsoft.com/office/drawing/2014/main" xmlns="" id="{98437FDB-56B5-4D78-9040-D11FAC76B1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34963" y="895473"/>
            <a:ext cx="3567082" cy="5355979"/>
          </a:xfrm>
          <a:custGeom>
            <a:avLst/>
            <a:gdLst>
              <a:gd name="connsiteX0" fmla="*/ 0 w 3567082"/>
              <a:gd name="connsiteY0" fmla="*/ 0 h 5355979"/>
              <a:gd name="connsiteX1" fmla="*/ 3567082 w 3567082"/>
              <a:gd name="connsiteY1" fmla="*/ 0 h 5355979"/>
              <a:gd name="connsiteX2" fmla="*/ 3567082 w 3567082"/>
              <a:gd name="connsiteY2" fmla="*/ 3539211 h 5355979"/>
              <a:gd name="connsiteX3" fmla="*/ 2314538 w 3567082"/>
              <a:gd name="connsiteY3" fmla="*/ 3539211 h 5355979"/>
              <a:gd name="connsiteX4" fmla="*/ 2314538 w 3567082"/>
              <a:gd name="connsiteY4" fmla="*/ 4007211 h 5355979"/>
              <a:gd name="connsiteX5" fmla="*/ 3567082 w 3567082"/>
              <a:gd name="connsiteY5" fmla="*/ 4007211 h 5355979"/>
              <a:gd name="connsiteX6" fmla="*/ 3567082 w 3567082"/>
              <a:gd name="connsiteY6" fmla="*/ 5355979 h 5355979"/>
              <a:gd name="connsiteX7" fmla="*/ 0 w 3567082"/>
              <a:gd name="connsiteY7" fmla="*/ 5355979 h 535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7082" h="5355979">
                <a:moveTo>
                  <a:pt x="0" y="0"/>
                </a:moveTo>
                <a:lnTo>
                  <a:pt x="3567082" y="0"/>
                </a:lnTo>
                <a:lnTo>
                  <a:pt x="3567082" y="3539211"/>
                </a:lnTo>
                <a:lnTo>
                  <a:pt x="2314538" y="3539211"/>
                </a:lnTo>
                <a:lnTo>
                  <a:pt x="2314538" y="4007211"/>
                </a:lnTo>
                <a:lnTo>
                  <a:pt x="3567082" y="4007211"/>
                </a:lnTo>
                <a:lnTo>
                  <a:pt x="3567082" y="5355979"/>
                </a:lnTo>
                <a:lnTo>
                  <a:pt x="0" y="5355979"/>
                </a:lnTo>
                <a:close/>
              </a:path>
            </a:pathLst>
          </a:cu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824B78B-CEB5-4D2D-9C35-FF042583D7EC}"/>
              </a:ext>
            </a:extLst>
          </p:cNvPr>
          <p:cNvSpPr txBox="1"/>
          <p:nvPr/>
        </p:nvSpPr>
        <p:spPr>
          <a:xfrm>
            <a:off x="4128441" y="1423866"/>
            <a:ext cx="7399537" cy="3044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肺泡展开的总面积约有</a:t>
            </a:r>
            <a:r>
              <a:rPr lang="en-US" altLang="zh-CN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平方米，它通过呼吸，随时与大气接触并进行交换，把氧吸入血液、把二氧化碳呼出体外，是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人体与外界交流的最大关口</a:t>
            </a: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（所以在“新冠”发生时强调大家不聚焦、戴口罩等）。呼吸道黏膜和肺泡有防卫细菌入侵的屏障作用，但与皮肤、胃肠相比，肺这道防卫屏障脆弱得多。大量临床数据发现，肺是人体最“娇嫩”的器官，它容易受内外因素损害，是人体最易失守的一道防线。</a:t>
            </a:r>
            <a:endParaRPr lang="en-US" altLang="zh-CN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0D26BA9-AF01-46D5-99D9-1AD748579EF4}"/>
              </a:ext>
            </a:extLst>
          </p:cNvPr>
          <p:cNvSpPr txBox="1"/>
          <p:nvPr/>
        </p:nvSpPr>
        <p:spPr>
          <a:xfrm>
            <a:off x="4128441" y="4888696"/>
            <a:ext cx="7399537" cy="961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建议感冒及时治，多做做扩胸运动，饮食清淡，家里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常开窗，减少刺激，戒烟</a:t>
            </a: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。最后请大家多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笑一笑</a:t>
            </a:r>
            <a:r>
              <a:rPr lang="zh-CN" altLang="en-US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，笑能宣肺，尤其是大笑。</a:t>
            </a:r>
          </a:p>
        </p:txBody>
      </p:sp>
    </p:spTree>
    <p:extLst>
      <p:ext uri="{BB962C8B-B14F-4D97-AF65-F5344CB8AC3E}">
        <p14:creationId xmlns:p14="http://schemas.microsoft.com/office/powerpoint/2010/main" xmlns="" val="1020369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/>
        </p:blipFill>
        <p:spPr>
          <a:xfrm>
            <a:off x="-1" y="2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4235670" y="2565854"/>
            <a:ext cx="7343324" cy="2330272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77407" y="2748303"/>
            <a:ext cx="6949217" cy="1903596"/>
          </a:xfrm>
          <a:prstGeom prst="rect">
            <a:avLst/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77408" y="2998275"/>
            <a:ext cx="6949216" cy="533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 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胸膜与纵隔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PA_矩形 34">
            <a:extLst>
              <a:ext uri="{FF2B5EF4-FFF2-40B4-BE49-F238E27FC236}">
                <a16:creationId xmlns:a16="http://schemas.microsoft.com/office/drawing/2014/main" xmlns="" id="{43B1577C-74AB-437C-B023-7DE841FD21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842131" y="389703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胸膜与胸膜腔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PA_矩形 35">
            <a:extLst>
              <a:ext uri="{FF2B5EF4-FFF2-40B4-BE49-F238E27FC236}">
                <a16:creationId xmlns:a16="http://schemas.microsoft.com/office/drawing/2014/main" xmlns="" id="{CBB3CCF1-E351-429F-A437-E269E0C28A4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766696" y="3897034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肺下缘与胸膜下界的体表投影</a:t>
            </a:r>
          </a:p>
        </p:txBody>
      </p:sp>
      <p:sp>
        <p:nvSpPr>
          <p:cNvPr id="9" name="PA_矩形 35">
            <a:extLst>
              <a:ext uri="{FF2B5EF4-FFF2-40B4-BE49-F238E27FC236}">
                <a16:creationId xmlns:a16="http://schemas.microsoft.com/office/drawing/2014/main" xmlns="" id="{8428C9B2-A387-4940-B7CD-86B5D7056A3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0307087" y="389703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纵隔</a:t>
            </a:r>
          </a:p>
        </p:txBody>
      </p:sp>
    </p:spTree>
    <p:extLst>
      <p:ext uri="{BB962C8B-B14F-4D97-AF65-F5344CB8AC3E}">
        <p14:creationId xmlns:p14="http://schemas.microsoft.com/office/powerpoint/2010/main" xmlns="" val="406800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353" t="18096" r="25073"/>
          <a:stretch>
            <a:fillRect/>
          </a:stretch>
        </p:blipFill>
        <p:spPr>
          <a:xfrm flipH="1">
            <a:off x="21761" y="717770"/>
            <a:ext cx="4047359" cy="5892800"/>
          </a:xfrm>
          <a:prstGeom prst="rect">
            <a:avLst/>
          </a:prstGeom>
        </p:spPr>
      </p:pic>
      <p:grpSp>
        <p:nvGrpSpPr>
          <p:cNvPr id="4" name="ïṥḷiďê">
            <a:extLst>
              <a:ext uri="{FF2B5EF4-FFF2-40B4-BE49-F238E27FC236}">
                <a16:creationId xmlns:a16="http://schemas.microsoft.com/office/drawing/2014/main" xmlns="" id="{46E7CD8A-2D5F-4150-8A31-CB48B799FCE1}"/>
              </a:ext>
            </a:extLst>
          </p:cNvPr>
          <p:cNvGrpSpPr/>
          <p:nvPr/>
        </p:nvGrpSpPr>
        <p:grpSpPr>
          <a:xfrm>
            <a:off x="3197411" y="2097201"/>
            <a:ext cx="4214071" cy="896257"/>
            <a:chOff x="1519071" y="2078755"/>
            <a:chExt cx="4214071" cy="896257"/>
          </a:xfrm>
        </p:grpSpPr>
        <p:sp>
          <p:nvSpPr>
            <p:cNvPr id="6" name="iśḷiḍé">
              <a:extLst>
                <a:ext uri="{FF2B5EF4-FFF2-40B4-BE49-F238E27FC236}">
                  <a16:creationId xmlns:a16="http://schemas.microsoft.com/office/drawing/2014/main" xmlns="" id="{2759E9FC-0831-47C2-AEE9-0B7214D4FBBA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ïşlidé">
              <a:extLst>
                <a:ext uri="{FF2B5EF4-FFF2-40B4-BE49-F238E27FC236}">
                  <a16:creationId xmlns:a16="http://schemas.microsoft.com/office/drawing/2014/main" xmlns="" id="{159E151A-D0F9-4C50-B28C-A462C60A142B}"/>
                </a:ext>
              </a:extLst>
            </p:cNvPr>
            <p:cNvSpPr txBox="1"/>
            <p:nvPr/>
          </p:nvSpPr>
          <p:spPr>
            <a:xfrm>
              <a:off x="1841663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0 1</a:t>
              </a:r>
            </a:p>
          </p:txBody>
        </p:sp>
        <p:sp>
          <p:nvSpPr>
            <p:cNvPr id="8" name="îŝļíḑe">
              <a:extLst>
                <a:ext uri="{FF2B5EF4-FFF2-40B4-BE49-F238E27FC236}">
                  <a16:creationId xmlns:a16="http://schemas.microsoft.com/office/drawing/2014/main" xmlns="" id="{11CB3828-7A14-4268-BBBE-9A0C388F61BF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壁胸膜分部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4F4EA2C5-A82E-4352-8EAE-5AB1463694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îṧľíďê">
            <a:extLst>
              <a:ext uri="{FF2B5EF4-FFF2-40B4-BE49-F238E27FC236}">
                <a16:creationId xmlns:a16="http://schemas.microsoft.com/office/drawing/2014/main" xmlns="" id="{2D6C749A-7E77-4E4A-9084-8BEB26A1DC77}"/>
              </a:ext>
            </a:extLst>
          </p:cNvPr>
          <p:cNvGrpSpPr/>
          <p:nvPr/>
        </p:nvGrpSpPr>
        <p:grpSpPr>
          <a:xfrm>
            <a:off x="7515165" y="2097201"/>
            <a:ext cx="4214071" cy="896257"/>
            <a:chOff x="1519071" y="2078755"/>
            <a:chExt cx="4214071" cy="896257"/>
          </a:xfrm>
        </p:grpSpPr>
        <p:sp>
          <p:nvSpPr>
            <p:cNvPr id="11" name="ïsļiďè">
              <a:extLst>
                <a:ext uri="{FF2B5EF4-FFF2-40B4-BE49-F238E27FC236}">
                  <a16:creationId xmlns:a16="http://schemas.microsoft.com/office/drawing/2014/main" xmlns="" id="{ECE8E304-3E88-4AAD-8CF9-75F52F6BF367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îsļiḓé">
              <a:extLst>
                <a:ext uri="{FF2B5EF4-FFF2-40B4-BE49-F238E27FC236}">
                  <a16:creationId xmlns:a16="http://schemas.microsoft.com/office/drawing/2014/main" xmlns="" id="{BC1A8BAF-DE34-4F8C-B65B-557D9078E509}"/>
                </a:ext>
              </a:extLst>
            </p:cNvPr>
            <p:cNvSpPr txBox="1"/>
            <p:nvPr/>
          </p:nvSpPr>
          <p:spPr>
            <a:xfrm>
              <a:off x="1841664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0 2</a:t>
              </a:r>
            </a:p>
          </p:txBody>
        </p:sp>
        <p:sp>
          <p:nvSpPr>
            <p:cNvPr id="13" name="îSľïdè">
              <a:extLst>
                <a:ext uri="{FF2B5EF4-FFF2-40B4-BE49-F238E27FC236}">
                  <a16:creationId xmlns:a16="http://schemas.microsoft.com/office/drawing/2014/main" xmlns="" id="{65F4229C-6D30-48ED-8ADD-54348591752E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胸膜与胸膜腔的概念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DA6D5F71-6E67-4FEA-AC4B-5E3BB1B10A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ïṧļiḍè">
            <a:extLst>
              <a:ext uri="{FF2B5EF4-FFF2-40B4-BE49-F238E27FC236}">
                <a16:creationId xmlns:a16="http://schemas.microsoft.com/office/drawing/2014/main" xmlns="" id="{18195CB1-7622-4244-918D-580CC2944A15}"/>
              </a:ext>
            </a:extLst>
          </p:cNvPr>
          <p:cNvGrpSpPr/>
          <p:nvPr/>
        </p:nvGrpSpPr>
        <p:grpSpPr>
          <a:xfrm>
            <a:off x="3197411" y="3590715"/>
            <a:ext cx="4214071" cy="896257"/>
            <a:chOff x="1519071" y="2078755"/>
            <a:chExt cx="4214071" cy="896257"/>
          </a:xfrm>
        </p:grpSpPr>
        <p:sp>
          <p:nvSpPr>
            <p:cNvPr id="16" name="íśḻiḍê">
              <a:extLst>
                <a:ext uri="{FF2B5EF4-FFF2-40B4-BE49-F238E27FC236}">
                  <a16:creationId xmlns:a16="http://schemas.microsoft.com/office/drawing/2014/main" xmlns="" id="{F73C8BB1-AD12-4F02-96CA-E2C2AAFCE60E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išļïḑê">
              <a:extLst>
                <a:ext uri="{FF2B5EF4-FFF2-40B4-BE49-F238E27FC236}">
                  <a16:creationId xmlns:a16="http://schemas.microsoft.com/office/drawing/2014/main" xmlns="" id="{D9FB181A-E26B-45C0-ADE2-A6FFA1066CE0}"/>
                </a:ext>
              </a:extLst>
            </p:cNvPr>
            <p:cNvSpPr txBox="1"/>
            <p:nvPr/>
          </p:nvSpPr>
          <p:spPr>
            <a:xfrm>
              <a:off x="1841664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0 3</a:t>
              </a:r>
            </a:p>
          </p:txBody>
        </p:sp>
        <p:sp>
          <p:nvSpPr>
            <p:cNvPr id="18" name="íṡ1íḋé">
              <a:extLst>
                <a:ext uri="{FF2B5EF4-FFF2-40B4-BE49-F238E27FC236}">
                  <a16:creationId xmlns:a16="http://schemas.microsoft.com/office/drawing/2014/main" xmlns="" id="{CE40D6C8-E2C5-4467-B4D1-860F383862BF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壁胸膜下界的体表投影 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70DE73B2-F279-4817-8F8F-A5E979FFA9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ïslîḓé">
            <a:extLst>
              <a:ext uri="{FF2B5EF4-FFF2-40B4-BE49-F238E27FC236}">
                <a16:creationId xmlns:a16="http://schemas.microsoft.com/office/drawing/2014/main" xmlns="" id="{7F6896CB-9EBA-4F63-B37E-9D3090FE981D}"/>
              </a:ext>
            </a:extLst>
          </p:cNvPr>
          <p:cNvGrpSpPr/>
          <p:nvPr/>
        </p:nvGrpSpPr>
        <p:grpSpPr>
          <a:xfrm>
            <a:off x="7515165" y="3590715"/>
            <a:ext cx="4214071" cy="896257"/>
            <a:chOff x="1519071" y="2078755"/>
            <a:chExt cx="4214071" cy="896257"/>
          </a:xfrm>
        </p:grpSpPr>
        <p:sp>
          <p:nvSpPr>
            <p:cNvPr id="21" name="ïsľíḍè">
              <a:extLst>
                <a:ext uri="{FF2B5EF4-FFF2-40B4-BE49-F238E27FC236}">
                  <a16:creationId xmlns:a16="http://schemas.microsoft.com/office/drawing/2014/main" xmlns="" id="{5CC13862-404B-415C-B2D9-62BA0D2C6880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ïṧlîḍe">
              <a:extLst>
                <a:ext uri="{FF2B5EF4-FFF2-40B4-BE49-F238E27FC236}">
                  <a16:creationId xmlns:a16="http://schemas.microsoft.com/office/drawing/2014/main" xmlns="" id="{64EB9F8B-16C5-4E23-A844-54E34B65DB66}"/>
                </a:ext>
              </a:extLst>
            </p:cNvPr>
            <p:cNvSpPr txBox="1"/>
            <p:nvPr/>
          </p:nvSpPr>
          <p:spPr>
            <a:xfrm>
              <a:off x="1841664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0 4</a:t>
              </a:r>
            </a:p>
          </p:txBody>
        </p:sp>
        <p:sp>
          <p:nvSpPr>
            <p:cNvPr id="23" name="íšļídè">
              <a:extLst>
                <a:ext uri="{FF2B5EF4-FFF2-40B4-BE49-F238E27FC236}">
                  <a16:creationId xmlns:a16="http://schemas.microsoft.com/office/drawing/2014/main" xmlns="" id="{BB2C0145-984E-4557-9197-1EAB8DE2D3C1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肋膈隐窝、纵隔的概念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FA70EC35-0539-482C-AD7F-721578519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434865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3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一、胸膜与胸膜腔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AA48D6E9-6195-4E3C-A7A4-B4D9D7E44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919532"/>
            <a:ext cx="610552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46756F4D-5A97-48F9-9472-7DB909B6C05B}"/>
              </a:ext>
            </a:extLst>
          </p:cNvPr>
          <p:cNvSpPr txBox="1"/>
          <p:nvPr/>
        </p:nvSpPr>
        <p:spPr>
          <a:xfrm>
            <a:off x="1230182" y="1404969"/>
            <a:ext cx="4662787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B78C3"/>
              </a:buClr>
            </a:pPr>
            <a:r>
              <a:rPr lang="zh-CN" altLang="en-US" sz="18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胸膜分部：分为脏胸膜和壁胸膜两部分。</a:t>
            </a:r>
            <a:endParaRPr lang="zh-CN" altLang="en-US" sz="28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5628C99-F97F-413B-92E2-4684641A45D0}"/>
              </a:ext>
            </a:extLst>
          </p:cNvPr>
          <p:cNvSpPr txBox="1"/>
          <p:nvPr/>
        </p:nvSpPr>
        <p:spPr>
          <a:xfrm>
            <a:off x="1230182" y="2023078"/>
            <a:ext cx="4662787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B78C3"/>
              </a:buClr>
            </a:pPr>
            <a:r>
              <a:rPr lang="zh-CN" altLang="en-US" sz="18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胸膜腔：脏胸膜和壁胸膜在肺根处相互移行，围成一个潜在性的密闭腔隙。</a:t>
            </a:r>
            <a:endParaRPr lang="zh-CN" altLang="en-US" sz="18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914E1D48-D1BC-4A76-A218-9FD03CE07554}"/>
              </a:ext>
            </a:extLst>
          </p:cNvPr>
          <p:cNvSpPr txBox="1"/>
          <p:nvPr/>
        </p:nvSpPr>
        <p:spPr>
          <a:xfrm>
            <a:off x="1230182" y="3056686"/>
            <a:ext cx="4662787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2B0F2"/>
              </a:buClr>
            </a:pPr>
            <a:r>
              <a:rPr lang="zh-CN" altLang="en-US" sz="18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胸膜腔特点：位于肺的周围，左右各一，互不相通，腔内为负压。</a:t>
            </a:r>
            <a:endParaRPr lang="zh-CN" altLang="en-US" sz="18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5ECB6D14-EBB8-4A06-AD72-226DAEE61343}"/>
              </a:ext>
            </a:extLst>
          </p:cNvPr>
          <p:cNvSpPr txBox="1"/>
          <p:nvPr/>
        </p:nvSpPr>
        <p:spPr>
          <a:xfrm>
            <a:off x="1230182" y="4090294"/>
            <a:ext cx="4662787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B78C3"/>
              </a:buClr>
            </a:pPr>
            <a:r>
              <a:rPr lang="zh-CN" altLang="en-US" sz="18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胸膜腔的最低位置：在助胸膜与膈胸膜转折处，形成半环形较深的间隙，称肋膈隐窝。</a:t>
            </a:r>
            <a:endParaRPr lang="zh-CN" altLang="en-US" sz="1800" b="1" dirty="0">
              <a:solidFill>
                <a:srgbClr val="7195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96FE3747-1F83-4147-8435-AEEB0CCAF1A4}"/>
              </a:ext>
            </a:extLst>
          </p:cNvPr>
          <p:cNvSpPr/>
          <p:nvPr/>
        </p:nvSpPr>
        <p:spPr>
          <a:xfrm>
            <a:off x="639192" y="1491015"/>
            <a:ext cx="372862" cy="372862"/>
          </a:xfrm>
          <a:prstGeom prst="roundRect">
            <a:avLst/>
          </a:prstGeom>
          <a:solidFill>
            <a:srgbClr val="719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xmlns="" id="{147D31D1-DC2D-4F38-B981-6232C8F96774}"/>
              </a:ext>
            </a:extLst>
          </p:cNvPr>
          <p:cNvSpPr/>
          <p:nvPr/>
        </p:nvSpPr>
        <p:spPr>
          <a:xfrm>
            <a:off x="639192" y="2130777"/>
            <a:ext cx="372862" cy="372862"/>
          </a:xfrm>
          <a:prstGeom prst="roundRect">
            <a:avLst/>
          </a:prstGeom>
          <a:solidFill>
            <a:srgbClr val="719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: 圆角 29">
            <a:extLst>
              <a:ext uri="{FF2B5EF4-FFF2-40B4-BE49-F238E27FC236}">
                <a16:creationId xmlns:a16="http://schemas.microsoft.com/office/drawing/2014/main" xmlns="" id="{EF267F1F-C060-4796-8A20-EDBD30464549}"/>
              </a:ext>
            </a:extLst>
          </p:cNvPr>
          <p:cNvSpPr/>
          <p:nvPr/>
        </p:nvSpPr>
        <p:spPr>
          <a:xfrm>
            <a:off x="639192" y="3162669"/>
            <a:ext cx="372862" cy="372862"/>
          </a:xfrm>
          <a:prstGeom prst="roundRect">
            <a:avLst/>
          </a:prstGeom>
          <a:solidFill>
            <a:srgbClr val="719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: 圆角 30">
            <a:extLst>
              <a:ext uri="{FF2B5EF4-FFF2-40B4-BE49-F238E27FC236}">
                <a16:creationId xmlns:a16="http://schemas.microsoft.com/office/drawing/2014/main" xmlns="" id="{3D30460C-A604-4034-89AF-1799E32B3F2B}"/>
              </a:ext>
            </a:extLst>
          </p:cNvPr>
          <p:cNvSpPr/>
          <p:nvPr/>
        </p:nvSpPr>
        <p:spPr>
          <a:xfrm>
            <a:off x="639192" y="4194561"/>
            <a:ext cx="372862" cy="372862"/>
          </a:xfrm>
          <a:prstGeom prst="roundRect">
            <a:avLst/>
          </a:prstGeom>
          <a:solidFill>
            <a:srgbClr val="719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0B2D660B-468C-456A-82A7-AC3A0EA4B8D6}"/>
              </a:ext>
            </a:extLst>
          </p:cNvPr>
          <p:cNvSpPr/>
          <p:nvPr/>
        </p:nvSpPr>
        <p:spPr>
          <a:xfrm>
            <a:off x="639192" y="5510277"/>
            <a:ext cx="11017188" cy="372862"/>
          </a:xfrm>
          <a:prstGeom prst="roundRect">
            <a:avLst/>
          </a:prstGeom>
          <a:solidFill>
            <a:srgbClr val="719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注意肺尖和胸膜顶的位置</a:t>
            </a:r>
          </a:p>
        </p:txBody>
      </p:sp>
    </p:spTree>
    <p:extLst>
      <p:ext uri="{BB962C8B-B14F-4D97-AF65-F5344CB8AC3E}">
        <p14:creationId xmlns:p14="http://schemas.microsoft.com/office/powerpoint/2010/main" xmlns="" val="1551088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3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一、胸膜与胸膜腔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55E35B0F-4D32-4895-A7B0-D833D6EBD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766" y="956741"/>
            <a:ext cx="5191125" cy="5233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3EAE28D-9DCC-43C8-9266-AA87F1E8490F}"/>
              </a:ext>
            </a:extLst>
          </p:cNvPr>
          <p:cNvSpPr txBox="1"/>
          <p:nvPr/>
        </p:nvSpPr>
        <p:spPr>
          <a:xfrm>
            <a:off x="6096000" y="1824334"/>
            <a:ext cx="5741633" cy="1289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800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胸膜腔密闭，腔内呈负压，对肺扩张起决定性作用。如若胸膜损伤，空气进入胸膜腔，胸膜腔负压立即消失，肺就会塌陷，造成气胸。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FED868F-328A-4502-80D1-7EDFCD61995B}"/>
              </a:ext>
            </a:extLst>
          </p:cNvPr>
          <p:cNvGrpSpPr/>
          <p:nvPr/>
        </p:nvGrpSpPr>
        <p:grpSpPr>
          <a:xfrm>
            <a:off x="8131946" y="4110384"/>
            <a:ext cx="3284737" cy="1597957"/>
            <a:chOff x="7501631" y="3923953"/>
            <a:chExt cx="3284737" cy="1597957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E9A0F9A0-7871-458B-95DD-AB587B115CB7}"/>
                </a:ext>
              </a:extLst>
            </p:cNvPr>
            <p:cNvSpPr/>
            <p:nvPr/>
          </p:nvSpPr>
          <p:spPr>
            <a:xfrm>
              <a:off x="7501631" y="4838329"/>
              <a:ext cx="3284737" cy="683581"/>
            </a:xfrm>
            <a:prstGeom prst="roundRect">
              <a:avLst/>
            </a:prstGeom>
            <a:solidFill>
              <a:srgbClr val="7195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3F87ABEF-677C-4B61-AD00-E3CABB961943}"/>
                </a:ext>
              </a:extLst>
            </p:cNvPr>
            <p:cNvSpPr txBox="1"/>
            <p:nvPr/>
          </p:nvSpPr>
          <p:spPr>
            <a:xfrm>
              <a:off x="7678445" y="4980064"/>
              <a:ext cx="275281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看图说说你的发现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doctor_161070">
              <a:extLst>
                <a:ext uri="{FF2B5EF4-FFF2-40B4-BE49-F238E27FC236}">
                  <a16:creationId xmlns:a16="http://schemas.microsoft.com/office/drawing/2014/main" xmlns="" id="{F6B44948-BB61-4365-A30F-F674CB2E3DB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563581" y="3923953"/>
              <a:ext cx="1222787" cy="1056111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6284" h="523643">
                  <a:moveTo>
                    <a:pt x="431678" y="393614"/>
                  </a:moveTo>
                  <a:cubicBezTo>
                    <a:pt x="442259" y="393614"/>
                    <a:pt x="450837" y="402207"/>
                    <a:pt x="450837" y="412808"/>
                  </a:cubicBezTo>
                  <a:cubicBezTo>
                    <a:pt x="450837" y="423409"/>
                    <a:pt x="442259" y="432002"/>
                    <a:pt x="431678" y="432002"/>
                  </a:cubicBezTo>
                  <a:cubicBezTo>
                    <a:pt x="421097" y="432002"/>
                    <a:pt x="412519" y="423409"/>
                    <a:pt x="412519" y="412808"/>
                  </a:cubicBezTo>
                  <a:cubicBezTo>
                    <a:pt x="412519" y="402207"/>
                    <a:pt x="421097" y="393614"/>
                    <a:pt x="431678" y="393614"/>
                  </a:cubicBezTo>
                  <a:close/>
                  <a:moveTo>
                    <a:pt x="174641" y="326718"/>
                  </a:moveTo>
                  <a:cubicBezTo>
                    <a:pt x="186333" y="326718"/>
                    <a:pt x="197282" y="332004"/>
                    <a:pt x="206468" y="340628"/>
                  </a:cubicBezTo>
                  <a:cubicBezTo>
                    <a:pt x="181879" y="335991"/>
                    <a:pt x="159795" y="337289"/>
                    <a:pt x="142536" y="341184"/>
                  </a:cubicBezTo>
                  <a:cubicBezTo>
                    <a:pt x="151537" y="332004"/>
                    <a:pt x="162671" y="326718"/>
                    <a:pt x="174641" y="326718"/>
                  </a:cubicBezTo>
                  <a:close/>
                  <a:moveTo>
                    <a:pt x="410451" y="237452"/>
                  </a:moveTo>
                  <a:cubicBezTo>
                    <a:pt x="413979" y="238472"/>
                    <a:pt x="417321" y="239769"/>
                    <a:pt x="420663" y="241252"/>
                  </a:cubicBezTo>
                  <a:cubicBezTo>
                    <a:pt x="423448" y="257563"/>
                    <a:pt x="433660" y="319473"/>
                    <a:pt x="421127" y="367573"/>
                  </a:cubicBezTo>
                  <a:cubicBezTo>
                    <a:pt x="400332" y="372299"/>
                    <a:pt x="385014" y="390557"/>
                    <a:pt x="385014" y="412707"/>
                  </a:cubicBezTo>
                  <a:cubicBezTo>
                    <a:pt x="385014" y="438657"/>
                    <a:pt x="406181" y="459232"/>
                    <a:pt x="431618" y="459232"/>
                  </a:cubicBezTo>
                  <a:cubicBezTo>
                    <a:pt x="457612" y="459232"/>
                    <a:pt x="478315" y="438101"/>
                    <a:pt x="478315" y="412707"/>
                  </a:cubicBezTo>
                  <a:cubicBezTo>
                    <a:pt x="478315" y="391947"/>
                    <a:pt x="464854" y="374709"/>
                    <a:pt x="446472" y="368407"/>
                  </a:cubicBezTo>
                  <a:cubicBezTo>
                    <a:pt x="455663" y="327628"/>
                    <a:pt x="451856" y="281567"/>
                    <a:pt x="447957" y="254134"/>
                  </a:cubicBezTo>
                  <a:cubicBezTo>
                    <a:pt x="530768" y="298898"/>
                    <a:pt x="590833" y="380548"/>
                    <a:pt x="605780" y="477026"/>
                  </a:cubicBezTo>
                  <a:cubicBezTo>
                    <a:pt x="609679" y="501679"/>
                    <a:pt x="590462" y="523736"/>
                    <a:pt x="565489" y="523643"/>
                  </a:cubicBezTo>
                  <a:lnTo>
                    <a:pt x="40496" y="523643"/>
                  </a:lnTo>
                  <a:cubicBezTo>
                    <a:pt x="15894" y="523643"/>
                    <a:pt x="-3323" y="501493"/>
                    <a:pt x="483" y="477026"/>
                  </a:cubicBezTo>
                  <a:cubicBezTo>
                    <a:pt x="15894" y="377211"/>
                    <a:pt x="79395" y="293708"/>
                    <a:pt x="167126" y="249593"/>
                  </a:cubicBezTo>
                  <a:cubicBezTo>
                    <a:pt x="163783" y="262939"/>
                    <a:pt x="160813" y="281196"/>
                    <a:pt x="161834" y="302790"/>
                  </a:cubicBezTo>
                  <a:cubicBezTo>
                    <a:pt x="121914" y="311502"/>
                    <a:pt x="91092" y="358027"/>
                    <a:pt x="91092" y="414283"/>
                  </a:cubicBezTo>
                  <a:cubicBezTo>
                    <a:pt x="91092" y="435877"/>
                    <a:pt x="95456" y="456544"/>
                    <a:pt x="104089" y="474802"/>
                  </a:cubicBezTo>
                  <a:cubicBezTo>
                    <a:pt x="108917" y="486850"/>
                    <a:pt x="127299" y="492133"/>
                    <a:pt x="135468" y="492133"/>
                  </a:cubicBezTo>
                  <a:cubicBezTo>
                    <a:pt x="148280" y="492133"/>
                    <a:pt x="158956" y="481475"/>
                    <a:pt x="158956" y="468685"/>
                  </a:cubicBezTo>
                  <a:cubicBezTo>
                    <a:pt x="158956" y="455803"/>
                    <a:pt x="148465" y="445145"/>
                    <a:pt x="135468" y="445145"/>
                  </a:cubicBezTo>
                  <a:cubicBezTo>
                    <a:pt x="131476" y="445145"/>
                    <a:pt x="126277" y="446164"/>
                    <a:pt x="120429" y="448481"/>
                  </a:cubicBezTo>
                  <a:cubicBezTo>
                    <a:pt x="110588" y="414190"/>
                    <a:pt x="118479" y="385089"/>
                    <a:pt x="122842" y="372670"/>
                  </a:cubicBezTo>
                  <a:cubicBezTo>
                    <a:pt x="138253" y="366368"/>
                    <a:pt x="180587" y="352466"/>
                    <a:pt x="226820" y="372670"/>
                  </a:cubicBezTo>
                  <a:cubicBezTo>
                    <a:pt x="231462" y="385089"/>
                    <a:pt x="238703" y="416970"/>
                    <a:pt x="229141" y="448481"/>
                  </a:cubicBezTo>
                  <a:cubicBezTo>
                    <a:pt x="223292" y="446628"/>
                    <a:pt x="218000" y="445701"/>
                    <a:pt x="214194" y="445701"/>
                  </a:cubicBezTo>
                  <a:cubicBezTo>
                    <a:pt x="201290" y="445701"/>
                    <a:pt x="190613" y="456266"/>
                    <a:pt x="190613" y="469148"/>
                  </a:cubicBezTo>
                  <a:cubicBezTo>
                    <a:pt x="190613" y="482031"/>
                    <a:pt x="201197" y="492596"/>
                    <a:pt x="214194" y="492596"/>
                  </a:cubicBezTo>
                  <a:cubicBezTo>
                    <a:pt x="222828" y="492596"/>
                    <a:pt x="241674" y="487313"/>
                    <a:pt x="245944" y="474338"/>
                  </a:cubicBezTo>
                  <a:cubicBezTo>
                    <a:pt x="254114" y="456544"/>
                    <a:pt x="258477" y="435877"/>
                    <a:pt x="258477" y="414746"/>
                  </a:cubicBezTo>
                  <a:cubicBezTo>
                    <a:pt x="258477" y="357563"/>
                    <a:pt x="227191" y="310483"/>
                    <a:pt x="186343" y="302790"/>
                  </a:cubicBezTo>
                  <a:cubicBezTo>
                    <a:pt x="184857" y="269704"/>
                    <a:pt x="193027" y="247554"/>
                    <a:pt x="197298" y="238472"/>
                  </a:cubicBezTo>
                  <a:cubicBezTo>
                    <a:pt x="224684" y="264885"/>
                    <a:pt x="262283" y="281196"/>
                    <a:pt x="303132" y="281196"/>
                  </a:cubicBezTo>
                  <a:cubicBezTo>
                    <a:pt x="345001" y="281196"/>
                    <a:pt x="382600" y="264422"/>
                    <a:pt x="410451" y="237452"/>
                  </a:cubicBezTo>
                  <a:close/>
                  <a:moveTo>
                    <a:pt x="303143" y="0"/>
                  </a:moveTo>
                  <a:cubicBezTo>
                    <a:pt x="374112" y="0"/>
                    <a:pt x="431643" y="57452"/>
                    <a:pt x="431643" y="128323"/>
                  </a:cubicBezTo>
                  <a:cubicBezTo>
                    <a:pt x="431643" y="199194"/>
                    <a:pt x="374112" y="256646"/>
                    <a:pt x="303143" y="256646"/>
                  </a:cubicBezTo>
                  <a:cubicBezTo>
                    <a:pt x="232174" y="256646"/>
                    <a:pt x="174643" y="199194"/>
                    <a:pt x="174643" y="128323"/>
                  </a:cubicBezTo>
                  <a:cubicBezTo>
                    <a:pt x="174643" y="57452"/>
                    <a:pt x="232174" y="0"/>
                    <a:pt x="303143" y="0"/>
                  </a:cubicBezTo>
                  <a:close/>
                </a:path>
              </a:pathLst>
            </a:custGeom>
            <a:solidFill>
              <a:srgbClr val="719561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xmlns="" val="2993142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670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二、肺下缘和胸膜下界的体表投影</a:t>
            </a:r>
          </a:p>
        </p:txBody>
      </p:sp>
      <p:pic>
        <p:nvPicPr>
          <p:cNvPr id="9" name="Picture 4" descr="p_large_WQRE_158c000153982d0f">
            <a:extLst>
              <a:ext uri="{FF2B5EF4-FFF2-40B4-BE49-F238E27FC236}">
                <a16:creationId xmlns:a16="http://schemas.microsoft.com/office/drawing/2014/main" xmlns="" id="{B31E03C6-3E0E-4F51-902C-E71CF2F10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8770" y="2881358"/>
            <a:ext cx="3544888" cy="303847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218927ED-72E1-44F3-9EAF-1B1C5C608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7058" y="1114702"/>
            <a:ext cx="3037451" cy="311467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1" name="Picture 4" descr="p_large_Sxs9_2d2700000e442d12">
            <a:extLst>
              <a:ext uri="{FF2B5EF4-FFF2-40B4-BE49-F238E27FC236}">
                <a16:creationId xmlns:a16="http://schemas.microsoft.com/office/drawing/2014/main" xmlns="" id="{B94421E9-1083-4B6A-8F53-07810A605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909" y="2900408"/>
            <a:ext cx="3522663" cy="301942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5A9596E-FA85-4F60-B6AA-E4F6F6A58BFC}"/>
              </a:ext>
            </a:extLst>
          </p:cNvPr>
          <p:cNvSpPr/>
          <p:nvPr/>
        </p:nvSpPr>
        <p:spPr>
          <a:xfrm>
            <a:off x="948770" y="1114702"/>
            <a:ext cx="3544888" cy="1601865"/>
          </a:xfrm>
          <a:prstGeom prst="rect">
            <a:avLst/>
          </a:prstGeom>
          <a:solidFill>
            <a:srgbClr val="719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00BBE59-E52C-4186-97D9-A59BAE80C152}"/>
              </a:ext>
            </a:extLst>
          </p:cNvPr>
          <p:cNvSpPr txBox="1"/>
          <p:nvPr/>
        </p:nvSpPr>
        <p:spPr>
          <a:xfrm>
            <a:off x="1123503" y="1478429"/>
            <a:ext cx="3195422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深呼吸时，两肺下缘可上、下移动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2-3CM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5FA1173-8CAA-4920-9485-22FD8EED032F}"/>
              </a:ext>
            </a:extLst>
          </p:cNvPr>
          <p:cNvSpPr/>
          <p:nvPr/>
        </p:nvSpPr>
        <p:spPr>
          <a:xfrm>
            <a:off x="4767058" y="4410120"/>
            <a:ext cx="3037451" cy="1509713"/>
          </a:xfrm>
          <a:prstGeom prst="rect">
            <a:avLst/>
          </a:prstGeom>
          <a:solidFill>
            <a:srgbClr val="719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85358F9-15ED-41EC-9DD9-70384A9A37AE}"/>
              </a:ext>
            </a:extLst>
          </p:cNvPr>
          <p:cNvSpPr txBox="1"/>
          <p:nvPr/>
        </p:nvSpPr>
        <p:spPr>
          <a:xfrm>
            <a:off x="4851914" y="4727772"/>
            <a:ext cx="2867738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心内穿刺在胸骨左缘第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肋间进针。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4F9B06FE-43B8-40A3-BFFD-D43233480314}"/>
              </a:ext>
            </a:extLst>
          </p:cNvPr>
          <p:cNvSpPr/>
          <p:nvPr/>
        </p:nvSpPr>
        <p:spPr>
          <a:xfrm>
            <a:off x="8077909" y="1114702"/>
            <a:ext cx="3522663" cy="1601865"/>
          </a:xfrm>
          <a:prstGeom prst="rect">
            <a:avLst/>
          </a:prstGeom>
          <a:solidFill>
            <a:srgbClr val="719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D4C176C-1DE9-4C29-938F-4332582BD26E}"/>
              </a:ext>
            </a:extLst>
          </p:cNvPr>
          <p:cNvSpPr txBox="1"/>
          <p:nvPr/>
        </p:nvSpPr>
        <p:spPr>
          <a:xfrm>
            <a:off x="8077909" y="1270681"/>
            <a:ext cx="3454184" cy="1289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胸腔积液时，在肩胛线第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7-9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肋间隙、腋中线第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5-7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肋间隙的下位肋骨的上缘进针穿刺抽液。</a:t>
            </a:r>
          </a:p>
        </p:txBody>
      </p:sp>
    </p:spTree>
    <p:extLst>
      <p:ext uri="{BB962C8B-B14F-4D97-AF65-F5344CB8AC3E}">
        <p14:creationId xmlns:p14="http://schemas.microsoft.com/office/powerpoint/2010/main" xmlns="" val="810106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670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二、肺下缘和胸膜下界的体表投影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C8D7B158-3021-4790-B340-BCA190F0F641}"/>
              </a:ext>
            </a:extLst>
          </p:cNvPr>
          <p:cNvSpPr/>
          <p:nvPr/>
        </p:nvSpPr>
        <p:spPr>
          <a:xfrm>
            <a:off x="1967883" y="2257617"/>
            <a:ext cx="8398276" cy="2571751"/>
          </a:xfrm>
          <a:prstGeom prst="roundRect">
            <a:avLst>
              <a:gd name="adj" fmla="val 5667"/>
            </a:avLst>
          </a:prstGeom>
          <a:solidFill>
            <a:srgbClr val="719561"/>
          </a:solidFill>
          <a:ln>
            <a:noFill/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5" name="Group 3">
            <a:extLst>
              <a:ext uri="{FF2B5EF4-FFF2-40B4-BE49-F238E27FC236}">
                <a16:creationId xmlns:a16="http://schemas.microsoft.com/office/drawing/2014/main" xmlns="" id="{4255DED7-F176-49CC-9B50-7E08932C1E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8718148"/>
              </p:ext>
            </p:extLst>
          </p:nvPr>
        </p:nvGraphicFramePr>
        <p:xfrm>
          <a:off x="1967883" y="2257618"/>
          <a:ext cx="8303581" cy="2571750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16598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628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83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628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598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标志线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锁骨中线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腋中线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肩胛线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后正中线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肺下界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第</a:t>
                      </a:r>
                      <a:r>
                        <a:rPr kumimoji="0" lang="zh-CN" alt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肋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第</a:t>
                      </a:r>
                      <a:r>
                        <a:rPr kumimoji="0" lang="zh-CN" alt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肋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第</a:t>
                      </a:r>
                      <a:r>
                        <a:rPr kumimoji="0" lang="zh-CN" alt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肋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2000" b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</a:t>
                      </a:r>
                      <a:r>
                        <a:rPr kumimoji="0" lang="zh-CN" altLang="zh-CN" sz="2000" b="0" u="none" strike="noStrike" cap="none" normalizeH="0" baseline="-25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r>
                        <a:rPr kumimoji="0" lang="zh-CN" sz="2000" b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棘突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胸膜下界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第</a:t>
                      </a:r>
                      <a:r>
                        <a:rPr kumimoji="0" lang="zh-CN" alt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肋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第</a:t>
                      </a:r>
                      <a:r>
                        <a:rPr kumimoji="0" lang="zh-CN" altLang="zh-CN" sz="2000" b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r>
                        <a:rPr kumimoji="0" lang="zh-CN" sz="2000" b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肋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第</a:t>
                      </a:r>
                      <a:r>
                        <a:rPr kumimoji="0" lang="zh-CN" alt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11</a:t>
                      </a: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肋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</a:t>
                      </a:r>
                      <a:r>
                        <a:rPr kumimoji="0" lang="zh-CN" altLang="zh-CN" sz="2000" b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r>
                        <a:rPr kumimoji="0" lang="zh-CN" sz="20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棘突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32398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883CAEE-33E2-4C8D-9319-A855149703B3}"/>
              </a:ext>
            </a:extLst>
          </p:cNvPr>
          <p:cNvSpPr txBox="1"/>
          <p:nvPr/>
        </p:nvSpPr>
        <p:spPr>
          <a:xfrm>
            <a:off x="304800" y="162580"/>
            <a:ext cx="3805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猜想与期盼的力量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D4478FE8-9211-4672-A296-7D311DF35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185" y="2019430"/>
            <a:ext cx="5296527" cy="317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500A9E1-5B02-4F93-94FE-7BEB5A5E4840}"/>
              </a:ext>
            </a:extLst>
          </p:cNvPr>
          <p:cNvGrpSpPr/>
          <p:nvPr/>
        </p:nvGrpSpPr>
        <p:grpSpPr>
          <a:xfrm>
            <a:off x="5949482" y="2019431"/>
            <a:ext cx="5516546" cy="3177916"/>
            <a:chOff x="5949482" y="2019431"/>
            <a:chExt cx="5516546" cy="3177916"/>
          </a:xfrm>
        </p:grpSpPr>
        <p:grpSp>
          <p:nvGrpSpPr>
            <p:cNvPr id="2" name="组合 1"/>
            <p:cNvGrpSpPr/>
            <p:nvPr/>
          </p:nvGrpSpPr>
          <p:grpSpPr>
            <a:xfrm>
              <a:off x="5949482" y="2019431"/>
              <a:ext cx="5516546" cy="3177916"/>
              <a:chOff x="5828044" y="1839310"/>
              <a:chExt cx="5516546" cy="3944052"/>
            </a:xfrm>
          </p:grpSpPr>
          <p:sp>
            <p:nvSpPr>
              <p:cNvPr id="4" name="矩形: 圆角 3"/>
              <p:cNvSpPr/>
              <p:nvPr/>
            </p:nvSpPr>
            <p:spPr>
              <a:xfrm>
                <a:off x="5828044" y="1839310"/>
                <a:ext cx="5516546" cy="3944052"/>
              </a:xfrm>
              <a:prstGeom prst="roundRect">
                <a:avLst>
                  <a:gd name="adj" fmla="val 5303"/>
                </a:avLst>
              </a:prstGeom>
              <a:solidFill>
                <a:srgbClr val="5E7C51"/>
              </a:solidFill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6000122" y="2022715"/>
                <a:ext cx="5172389" cy="4589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457200">
                  <a:lnSpc>
                    <a:spcPct val="150000"/>
                  </a:lnSpc>
                </a:pPr>
                <a:endParaRPr lang="zh-CN" altLang="en-US" sz="18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F1B19F2A-A53E-4C85-91A7-E5215600FA60}"/>
                </a:ext>
              </a:extLst>
            </p:cNvPr>
            <p:cNvSpPr txBox="1"/>
            <p:nvPr/>
          </p:nvSpPr>
          <p:spPr>
            <a:xfrm>
              <a:off x="6169425" y="2132439"/>
              <a:ext cx="5076658" cy="29518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我们旅行到乡间，看到一位老农把喂牛的草料铲到一间小茅屋的屋檐上，不免感到奇怪，于是就问道：“老公公，你为什么不把喂牛的草放在地上，让它吃</a:t>
              </a:r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”老农说</a:t>
              </a:r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“这种草草质不好，我要是放在地上它就不屑一顾，但是我放到让它勉强可够得着的屋檐上，它会努力去吃，直到把全部草料吃个精光。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F24DB8E-F9BA-4578-8D65-42964208B6F0}"/>
              </a:ext>
            </a:extLst>
          </p:cNvPr>
          <p:cNvSpPr/>
          <p:nvPr/>
        </p:nvSpPr>
        <p:spPr>
          <a:xfrm>
            <a:off x="0" y="2388093"/>
            <a:ext cx="12192000" cy="2743200"/>
          </a:xfrm>
          <a:prstGeom prst="rect">
            <a:avLst/>
          </a:prstGeom>
          <a:solidFill>
            <a:srgbClr val="719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670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三、纵膈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A910880F-CB79-41E4-BC6A-9E6090DFD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7969" y="1425574"/>
            <a:ext cx="3743325" cy="4295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F9FA8CC-EF6A-402D-91EF-23346BA6E3F4}"/>
              </a:ext>
            </a:extLst>
          </p:cNvPr>
          <p:cNvSpPr txBox="1"/>
          <p:nvPr/>
        </p:nvSpPr>
        <p:spPr>
          <a:xfrm>
            <a:off x="5449387" y="2625117"/>
            <a:ext cx="6094520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纵隔是指两侧纵隔胸膜之间的所有器官和组织的总称。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FB88D64-C04A-4D79-A23A-819BE9FC39DD}"/>
              </a:ext>
            </a:extLst>
          </p:cNvPr>
          <p:cNvSpPr txBox="1"/>
          <p:nvPr/>
        </p:nvSpPr>
        <p:spPr>
          <a:xfrm>
            <a:off x="5449387" y="3456048"/>
            <a:ext cx="5914030" cy="1443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n"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以胸骨角平面为界，纵隔分为上纵隔和下纵隔。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2400">
              <a:lnSpc>
                <a:spcPct val="150000"/>
              </a:lnSpc>
              <a:spcAft>
                <a:spcPts val="1200"/>
              </a:spcAft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纵隔的上界为胸廓上口，下界为膈；前界为胸骨，后界为脊柱的胸部；两侧界为纵隔胸膜。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6792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670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</a:p>
        </p:txBody>
      </p:sp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xmlns="" id="{98D4C1D6-CCC8-41C3-91C4-DEC9DF253C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016635246"/>
              </p:ext>
            </p:extLst>
          </p:nvPr>
        </p:nvGraphicFramePr>
        <p:xfrm>
          <a:off x="2476869" y="2135280"/>
          <a:ext cx="7572654" cy="2876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E63ECB3-1B0D-4392-87DF-B2E30122E53F}"/>
              </a:ext>
            </a:extLst>
          </p:cNvPr>
          <p:cNvSpPr txBox="1"/>
          <p:nvPr/>
        </p:nvSpPr>
        <p:spPr>
          <a:xfrm>
            <a:off x="5231537" y="1179707"/>
            <a:ext cx="17289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195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呼吸系统</a:t>
            </a:r>
          </a:p>
        </p:txBody>
      </p:sp>
    </p:spTree>
    <p:extLst>
      <p:ext uri="{BB962C8B-B14F-4D97-AF65-F5344CB8AC3E}">
        <p14:creationId xmlns:p14="http://schemas.microsoft.com/office/powerpoint/2010/main" xmlns="" val="502827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6279" r="3028" b="5167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714470" y="4573476"/>
            <a:ext cx="4953000" cy="800100"/>
          </a:xfrm>
          <a:prstGeom prst="rect">
            <a:avLst/>
          </a:prstGeom>
          <a:solidFill>
            <a:srgbClr val="435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14470" y="5373576"/>
            <a:ext cx="4953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13858" y="4650361"/>
            <a:ext cx="5257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谢谢大家！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884276" y="5600232"/>
            <a:ext cx="4687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CN" altLang="zh-CN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重庆市医药卫生学校   </a:t>
            </a:r>
            <a:r>
              <a:rPr lang="zh-CN" altLang="en-US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傅凌莉</a:t>
            </a:r>
            <a:endParaRPr lang="zh-CN" altLang="zh-CN" sz="2000" b="1" dirty="0">
              <a:solidFill>
                <a:srgbClr val="4358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353" t="18096" r="25073"/>
          <a:stretch>
            <a:fillRect/>
          </a:stretch>
        </p:blipFill>
        <p:spPr>
          <a:xfrm flipH="1">
            <a:off x="21761" y="717770"/>
            <a:ext cx="4047359" cy="5892800"/>
          </a:xfrm>
          <a:prstGeom prst="rect">
            <a:avLst/>
          </a:prstGeom>
        </p:spPr>
      </p:pic>
      <p:grpSp>
        <p:nvGrpSpPr>
          <p:cNvPr id="4" name="ïṥḷiďê">
            <a:extLst>
              <a:ext uri="{FF2B5EF4-FFF2-40B4-BE49-F238E27FC236}">
                <a16:creationId xmlns:a16="http://schemas.microsoft.com/office/drawing/2014/main" xmlns="" id="{46E7CD8A-2D5F-4150-8A31-CB48B799FCE1}"/>
              </a:ext>
            </a:extLst>
          </p:cNvPr>
          <p:cNvGrpSpPr/>
          <p:nvPr/>
        </p:nvGrpSpPr>
        <p:grpSpPr>
          <a:xfrm>
            <a:off x="3215167" y="1777605"/>
            <a:ext cx="4214071" cy="896257"/>
            <a:chOff x="1519071" y="2078755"/>
            <a:chExt cx="4214071" cy="896257"/>
          </a:xfrm>
        </p:grpSpPr>
        <p:sp>
          <p:nvSpPr>
            <p:cNvPr id="6" name="iśḷiḍé">
              <a:extLst>
                <a:ext uri="{FF2B5EF4-FFF2-40B4-BE49-F238E27FC236}">
                  <a16:creationId xmlns:a16="http://schemas.microsoft.com/office/drawing/2014/main" xmlns="" id="{2759E9FC-0831-47C2-AEE9-0B7214D4FBBA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ïşlidé">
              <a:extLst>
                <a:ext uri="{FF2B5EF4-FFF2-40B4-BE49-F238E27FC236}">
                  <a16:creationId xmlns:a16="http://schemas.microsoft.com/office/drawing/2014/main" xmlns="" id="{159E151A-D0F9-4C50-B28C-A462C60A142B}"/>
                </a:ext>
              </a:extLst>
            </p:cNvPr>
            <p:cNvSpPr txBox="1"/>
            <p:nvPr/>
          </p:nvSpPr>
          <p:spPr>
            <a:xfrm>
              <a:off x="1841663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0 1</a:t>
              </a:r>
            </a:p>
          </p:txBody>
        </p:sp>
        <p:sp>
          <p:nvSpPr>
            <p:cNvPr id="8" name="îŝļíḑe">
              <a:extLst>
                <a:ext uri="{FF2B5EF4-FFF2-40B4-BE49-F238E27FC236}">
                  <a16:creationId xmlns:a16="http://schemas.microsoft.com/office/drawing/2014/main" xmlns="" id="{11CB3828-7A14-4268-BBBE-9A0C388F61BF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呼吸系统的组成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4F4EA2C5-A82E-4352-8EAE-5AB1463694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îṧľíďê">
            <a:extLst>
              <a:ext uri="{FF2B5EF4-FFF2-40B4-BE49-F238E27FC236}">
                <a16:creationId xmlns:a16="http://schemas.microsoft.com/office/drawing/2014/main" xmlns="" id="{2D6C749A-7E77-4E4A-9084-8BEB26A1DC77}"/>
              </a:ext>
            </a:extLst>
          </p:cNvPr>
          <p:cNvGrpSpPr/>
          <p:nvPr/>
        </p:nvGrpSpPr>
        <p:grpSpPr>
          <a:xfrm>
            <a:off x="7532921" y="1777605"/>
            <a:ext cx="4214071" cy="896257"/>
            <a:chOff x="1519071" y="2078755"/>
            <a:chExt cx="4214071" cy="896257"/>
          </a:xfrm>
        </p:grpSpPr>
        <p:sp>
          <p:nvSpPr>
            <p:cNvPr id="11" name="ïsļiďè">
              <a:extLst>
                <a:ext uri="{FF2B5EF4-FFF2-40B4-BE49-F238E27FC236}">
                  <a16:creationId xmlns:a16="http://schemas.microsoft.com/office/drawing/2014/main" xmlns="" id="{ECE8E304-3E88-4AAD-8CF9-75F52F6BF367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îsļiḓé">
              <a:extLst>
                <a:ext uri="{FF2B5EF4-FFF2-40B4-BE49-F238E27FC236}">
                  <a16:creationId xmlns:a16="http://schemas.microsoft.com/office/drawing/2014/main" xmlns="" id="{BC1A8BAF-DE34-4F8C-B65B-557D9078E509}"/>
                </a:ext>
              </a:extLst>
            </p:cNvPr>
            <p:cNvSpPr txBox="1"/>
            <p:nvPr/>
          </p:nvSpPr>
          <p:spPr>
            <a:xfrm>
              <a:off x="1841664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0 2</a:t>
              </a:r>
            </a:p>
          </p:txBody>
        </p:sp>
        <p:sp>
          <p:nvSpPr>
            <p:cNvPr id="13" name="îSľïdè">
              <a:extLst>
                <a:ext uri="{FF2B5EF4-FFF2-40B4-BE49-F238E27FC236}">
                  <a16:creationId xmlns:a16="http://schemas.microsoft.com/office/drawing/2014/main" xmlns="" id="{65F4229C-6D30-48ED-8ADD-54348591752E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上、下呼吸道的组成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DA6D5F71-6E67-4FEA-AC4B-5E3BB1B10A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ïṧļiḍè">
            <a:extLst>
              <a:ext uri="{FF2B5EF4-FFF2-40B4-BE49-F238E27FC236}">
                <a16:creationId xmlns:a16="http://schemas.microsoft.com/office/drawing/2014/main" xmlns="" id="{18195CB1-7622-4244-918D-580CC2944A15}"/>
              </a:ext>
            </a:extLst>
          </p:cNvPr>
          <p:cNvGrpSpPr/>
          <p:nvPr/>
        </p:nvGrpSpPr>
        <p:grpSpPr>
          <a:xfrm>
            <a:off x="3215167" y="2834263"/>
            <a:ext cx="4214071" cy="896257"/>
            <a:chOff x="1519071" y="2078755"/>
            <a:chExt cx="4214071" cy="896257"/>
          </a:xfrm>
        </p:grpSpPr>
        <p:sp>
          <p:nvSpPr>
            <p:cNvPr id="16" name="íśḻiḍê">
              <a:extLst>
                <a:ext uri="{FF2B5EF4-FFF2-40B4-BE49-F238E27FC236}">
                  <a16:creationId xmlns:a16="http://schemas.microsoft.com/office/drawing/2014/main" xmlns="" id="{F73C8BB1-AD12-4F02-96CA-E2C2AAFCE60E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išļïḑê">
              <a:extLst>
                <a:ext uri="{FF2B5EF4-FFF2-40B4-BE49-F238E27FC236}">
                  <a16:creationId xmlns:a16="http://schemas.microsoft.com/office/drawing/2014/main" xmlns="" id="{D9FB181A-E26B-45C0-ADE2-A6FFA1066CE0}"/>
                </a:ext>
              </a:extLst>
            </p:cNvPr>
            <p:cNvSpPr txBox="1"/>
            <p:nvPr/>
          </p:nvSpPr>
          <p:spPr>
            <a:xfrm>
              <a:off x="1841664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0 3</a:t>
              </a:r>
            </a:p>
          </p:txBody>
        </p:sp>
        <p:sp>
          <p:nvSpPr>
            <p:cNvPr id="18" name="íṡ1íḋé">
              <a:extLst>
                <a:ext uri="{FF2B5EF4-FFF2-40B4-BE49-F238E27FC236}">
                  <a16:creationId xmlns:a16="http://schemas.microsoft.com/office/drawing/2014/main" xmlns="" id="{CE40D6C8-E2C5-4467-B4D1-860F383862BF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鼻旁窦的名称及其开口 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70DE73B2-F279-4817-8F8F-A5E979FFA9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ïslîḓé">
            <a:extLst>
              <a:ext uri="{FF2B5EF4-FFF2-40B4-BE49-F238E27FC236}">
                <a16:creationId xmlns:a16="http://schemas.microsoft.com/office/drawing/2014/main" xmlns="" id="{7F6896CB-9EBA-4F63-B37E-9D3090FE981D}"/>
              </a:ext>
            </a:extLst>
          </p:cNvPr>
          <p:cNvGrpSpPr/>
          <p:nvPr/>
        </p:nvGrpSpPr>
        <p:grpSpPr>
          <a:xfrm>
            <a:off x="7532921" y="2834263"/>
            <a:ext cx="4214071" cy="896257"/>
            <a:chOff x="1519071" y="2078755"/>
            <a:chExt cx="4214071" cy="896257"/>
          </a:xfrm>
        </p:grpSpPr>
        <p:sp>
          <p:nvSpPr>
            <p:cNvPr id="21" name="ïsľíḍè">
              <a:extLst>
                <a:ext uri="{FF2B5EF4-FFF2-40B4-BE49-F238E27FC236}">
                  <a16:creationId xmlns:a16="http://schemas.microsoft.com/office/drawing/2014/main" xmlns="" id="{5CC13862-404B-415C-B2D9-62BA0D2C6880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ïṧlîḍe">
              <a:extLst>
                <a:ext uri="{FF2B5EF4-FFF2-40B4-BE49-F238E27FC236}">
                  <a16:creationId xmlns:a16="http://schemas.microsoft.com/office/drawing/2014/main" xmlns="" id="{64EB9F8B-16C5-4E23-A844-54E34B65DB66}"/>
                </a:ext>
              </a:extLst>
            </p:cNvPr>
            <p:cNvSpPr txBox="1"/>
            <p:nvPr/>
          </p:nvSpPr>
          <p:spPr>
            <a:xfrm>
              <a:off x="1841664" y="2078755"/>
              <a:ext cx="697627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0 4</a:t>
              </a:r>
            </a:p>
          </p:txBody>
        </p:sp>
        <p:sp>
          <p:nvSpPr>
            <p:cNvPr id="23" name="íšļídè">
              <a:extLst>
                <a:ext uri="{FF2B5EF4-FFF2-40B4-BE49-F238E27FC236}">
                  <a16:creationId xmlns:a16="http://schemas.microsoft.com/office/drawing/2014/main" xmlns="" id="{BB2C0145-984E-4557-9197-1EAB8DE2D3C1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喉的组成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FA70EC35-0539-482C-AD7F-721578519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íşḻíďe">
            <a:extLst>
              <a:ext uri="{FF2B5EF4-FFF2-40B4-BE49-F238E27FC236}">
                <a16:creationId xmlns:a16="http://schemas.microsoft.com/office/drawing/2014/main" xmlns="" id="{B0983A1D-D508-4E67-86EA-77688A3E1881}"/>
              </a:ext>
            </a:extLst>
          </p:cNvPr>
          <p:cNvGrpSpPr/>
          <p:nvPr/>
        </p:nvGrpSpPr>
        <p:grpSpPr>
          <a:xfrm>
            <a:off x="3215167" y="3890921"/>
            <a:ext cx="4214071" cy="896257"/>
            <a:chOff x="1519071" y="2078755"/>
            <a:chExt cx="4214071" cy="896257"/>
          </a:xfrm>
        </p:grpSpPr>
        <p:sp>
          <p:nvSpPr>
            <p:cNvPr id="26" name="íṧļîde">
              <a:extLst>
                <a:ext uri="{FF2B5EF4-FFF2-40B4-BE49-F238E27FC236}">
                  <a16:creationId xmlns:a16="http://schemas.microsoft.com/office/drawing/2014/main" xmlns="" id="{BB2E8C49-B3A9-4657-A5D4-B892FE25DE42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ïṧļîḓè">
              <a:extLst>
                <a:ext uri="{FF2B5EF4-FFF2-40B4-BE49-F238E27FC236}">
                  <a16:creationId xmlns:a16="http://schemas.microsoft.com/office/drawing/2014/main" xmlns="" id="{44289AAC-D641-4B2D-89C9-671FF8C65E38}"/>
                </a:ext>
              </a:extLst>
            </p:cNvPr>
            <p:cNvSpPr txBox="1"/>
            <p:nvPr/>
          </p:nvSpPr>
          <p:spPr>
            <a:xfrm>
              <a:off x="1841664" y="2078755"/>
              <a:ext cx="697628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0 5</a:t>
              </a:r>
            </a:p>
          </p:txBody>
        </p:sp>
        <p:sp>
          <p:nvSpPr>
            <p:cNvPr id="28" name="îśḷîďê">
              <a:extLst>
                <a:ext uri="{FF2B5EF4-FFF2-40B4-BE49-F238E27FC236}">
                  <a16:creationId xmlns:a16="http://schemas.microsoft.com/office/drawing/2014/main" xmlns="" id="{83AC3427-2C67-4A19-86FC-8277E055BB87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喉腔的分部、喉腔最狭窄处</a:t>
              </a: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B6118A4D-689E-4419-8C80-7AD5DE5941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ï$ḻiḓê">
            <a:extLst>
              <a:ext uri="{FF2B5EF4-FFF2-40B4-BE49-F238E27FC236}">
                <a16:creationId xmlns:a16="http://schemas.microsoft.com/office/drawing/2014/main" xmlns="" id="{2344FCD1-CBEB-45C2-8956-73A6EB958183}"/>
              </a:ext>
            </a:extLst>
          </p:cNvPr>
          <p:cNvGrpSpPr/>
          <p:nvPr/>
        </p:nvGrpSpPr>
        <p:grpSpPr>
          <a:xfrm>
            <a:off x="7532921" y="3890921"/>
            <a:ext cx="4214071" cy="896257"/>
            <a:chOff x="1519071" y="2078755"/>
            <a:chExt cx="4214071" cy="896257"/>
          </a:xfrm>
        </p:grpSpPr>
        <p:sp>
          <p:nvSpPr>
            <p:cNvPr id="31" name="ïSḷîdé">
              <a:extLst>
                <a:ext uri="{FF2B5EF4-FFF2-40B4-BE49-F238E27FC236}">
                  <a16:creationId xmlns:a16="http://schemas.microsoft.com/office/drawing/2014/main" xmlns="" id="{D7055A74-7D71-4E14-AD3D-24FDDAB52873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îṩľíḍê">
              <a:extLst>
                <a:ext uri="{FF2B5EF4-FFF2-40B4-BE49-F238E27FC236}">
                  <a16:creationId xmlns:a16="http://schemas.microsoft.com/office/drawing/2014/main" xmlns="" id="{3581F672-8F1D-44BE-BEEB-DA7B0EC37867}"/>
                </a:ext>
              </a:extLst>
            </p:cNvPr>
            <p:cNvSpPr txBox="1"/>
            <p:nvPr/>
          </p:nvSpPr>
          <p:spPr>
            <a:xfrm>
              <a:off x="1841664" y="2078755"/>
              <a:ext cx="697628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0 6</a:t>
              </a:r>
            </a:p>
          </p:txBody>
        </p:sp>
        <p:sp>
          <p:nvSpPr>
            <p:cNvPr id="33" name="íSlïdè">
              <a:extLst>
                <a:ext uri="{FF2B5EF4-FFF2-40B4-BE49-F238E27FC236}">
                  <a16:creationId xmlns:a16="http://schemas.microsoft.com/office/drawing/2014/main" xmlns="" id="{4200341B-9247-4874-999E-C09E6745F33E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气管的位置、分部 </a:t>
              </a: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24089F46-B535-4371-95E6-1646AC73D5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íśḷïḋe">
            <a:extLst>
              <a:ext uri="{FF2B5EF4-FFF2-40B4-BE49-F238E27FC236}">
                <a16:creationId xmlns:a16="http://schemas.microsoft.com/office/drawing/2014/main" xmlns="" id="{EC3D2AF2-4C90-4437-B101-4697E090C327}"/>
              </a:ext>
            </a:extLst>
          </p:cNvPr>
          <p:cNvGrpSpPr/>
          <p:nvPr/>
        </p:nvGrpSpPr>
        <p:grpSpPr>
          <a:xfrm>
            <a:off x="3215167" y="4947578"/>
            <a:ext cx="4214071" cy="896257"/>
            <a:chOff x="1519071" y="2078755"/>
            <a:chExt cx="4214071" cy="896257"/>
          </a:xfrm>
        </p:grpSpPr>
        <p:sp>
          <p:nvSpPr>
            <p:cNvPr id="36" name="i$1íḍé">
              <a:extLst>
                <a:ext uri="{FF2B5EF4-FFF2-40B4-BE49-F238E27FC236}">
                  <a16:creationId xmlns:a16="http://schemas.microsoft.com/office/drawing/2014/main" xmlns="" id="{4C7F4907-7828-4D6C-9903-BC605304B04E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ïś1ïďe">
              <a:extLst>
                <a:ext uri="{FF2B5EF4-FFF2-40B4-BE49-F238E27FC236}">
                  <a16:creationId xmlns:a16="http://schemas.microsoft.com/office/drawing/2014/main" xmlns="" id="{918E8ED3-C33D-4D2A-972E-07C3C92987B7}"/>
                </a:ext>
              </a:extLst>
            </p:cNvPr>
            <p:cNvSpPr txBox="1"/>
            <p:nvPr/>
          </p:nvSpPr>
          <p:spPr>
            <a:xfrm>
              <a:off x="1841665" y="2078755"/>
              <a:ext cx="697628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0 7</a:t>
              </a:r>
            </a:p>
          </p:txBody>
        </p:sp>
        <p:sp>
          <p:nvSpPr>
            <p:cNvPr id="38" name="íṣḻîḍe">
              <a:extLst>
                <a:ext uri="{FF2B5EF4-FFF2-40B4-BE49-F238E27FC236}">
                  <a16:creationId xmlns:a16="http://schemas.microsoft.com/office/drawing/2014/main" xmlns="" id="{107CCF90-6027-475D-8E93-4CDC68C52057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左、右主支气 管的形态特点、临床意义 </a:t>
              </a: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="" id="{75F0F911-9265-472C-AAE8-114935E3B0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i$ļíďé">
            <a:extLst>
              <a:ext uri="{FF2B5EF4-FFF2-40B4-BE49-F238E27FC236}">
                <a16:creationId xmlns:a16="http://schemas.microsoft.com/office/drawing/2014/main" xmlns="" id="{0154AEC0-5C25-4933-BFC3-AC5EC12E3A6B}"/>
              </a:ext>
            </a:extLst>
          </p:cNvPr>
          <p:cNvGrpSpPr/>
          <p:nvPr/>
        </p:nvGrpSpPr>
        <p:grpSpPr>
          <a:xfrm>
            <a:off x="7532921" y="4947578"/>
            <a:ext cx="4214071" cy="896257"/>
            <a:chOff x="1519071" y="2078755"/>
            <a:chExt cx="4214071" cy="896257"/>
          </a:xfrm>
        </p:grpSpPr>
        <p:sp>
          <p:nvSpPr>
            <p:cNvPr id="41" name="íṣḷïďé">
              <a:extLst>
                <a:ext uri="{FF2B5EF4-FFF2-40B4-BE49-F238E27FC236}">
                  <a16:creationId xmlns:a16="http://schemas.microsoft.com/office/drawing/2014/main" xmlns="" id="{4214B5A7-C43F-4146-A5CB-CB369651333C}"/>
                </a:ext>
              </a:extLst>
            </p:cNvPr>
            <p:cNvSpPr/>
            <p:nvPr/>
          </p:nvSpPr>
          <p:spPr>
            <a:xfrm>
              <a:off x="1519071" y="2078755"/>
              <a:ext cx="4214071" cy="896257"/>
            </a:xfrm>
            <a:prstGeom prst="rect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tx1">
                  <a:lumMod val="85000"/>
                  <a:lumOff val="15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îṣlïḍé">
              <a:extLst>
                <a:ext uri="{FF2B5EF4-FFF2-40B4-BE49-F238E27FC236}">
                  <a16:creationId xmlns:a16="http://schemas.microsoft.com/office/drawing/2014/main" xmlns="" id="{014F1B3A-6919-48E8-A163-F402A61036FD}"/>
                </a:ext>
              </a:extLst>
            </p:cNvPr>
            <p:cNvSpPr txBox="1"/>
            <p:nvPr/>
          </p:nvSpPr>
          <p:spPr>
            <a:xfrm>
              <a:off x="1841665" y="2078755"/>
              <a:ext cx="697628" cy="436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i="1" spc="-300" dirty="0">
                  <a:solidFill>
                    <a:srgbClr val="5E7C5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0 8</a:t>
              </a:r>
            </a:p>
          </p:txBody>
        </p:sp>
        <p:sp>
          <p:nvSpPr>
            <p:cNvPr id="43" name="ïṧliḓê">
              <a:extLst>
                <a:ext uri="{FF2B5EF4-FFF2-40B4-BE49-F238E27FC236}">
                  <a16:creationId xmlns:a16="http://schemas.microsoft.com/office/drawing/2014/main" xmlns="" id="{68B1C785-7524-4640-9138-2529FCF154F8}"/>
                </a:ext>
              </a:extLst>
            </p:cNvPr>
            <p:cNvSpPr txBox="1"/>
            <p:nvPr/>
          </p:nvSpPr>
          <p:spPr>
            <a:xfrm>
              <a:off x="1950351" y="2502697"/>
              <a:ext cx="3782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能体会病人的不易具有爱伤意识 </a:t>
              </a:r>
            </a:p>
          </p:txBody>
        </p: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xmlns="" id="{9BCBF5E9-C33F-444F-93A4-47BDDFB3CD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7981" y="2246539"/>
              <a:ext cx="0" cy="560689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呼吸系统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4F40A04-43BD-4950-8B9A-1590375C0510}"/>
              </a:ext>
            </a:extLst>
          </p:cNvPr>
          <p:cNvGrpSpPr/>
          <p:nvPr/>
        </p:nvGrpSpPr>
        <p:grpSpPr>
          <a:xfrm>
            <a:off x="8300078" y="3908809"/>
            <a:ext cx="3850946" cy="2949191"/>
            <a:chOff x="9544980" y="4893547"/>
            <a:chExt cx="2499273" cy="1914032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CD2055C3-B77D-4233-A8DA-EBD3A5907CB1}"/>
                </a:ext>
              </a:extLst>
            </p:cNvPr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="" id="{0CCDE8D6-614D-419E-A638-4C71B6D2900F}"/>
                </a:ext>
              </a:extLst>
            </p:cNvPr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8DF4E5EB-65CE-45F8-B893-74552150FA0F}"/>
                </a:ext>
              </a:extLst>
            </p:cNvPr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1F4D4273-12D6-4EC8-9F45-A5DFC3B2B73E}"/>
                </a:ext>
              </a:extLst>
            </p:cNvPr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0DEE5B9B-9909-4CA4-9244-846803E3729B}"/>
                </a:ext>
              </a:extLst>
            </p:cNvPr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xmlns="" id="{B1AB408C-E72B-4CFC-9EC2-41F49E133C05}"/>
                </a:ext>
              </a:extLst>
            </p:cNvPr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xmlns="" id="{6560AA2F-3C12-4E5B-83BA-E345CD5877E7}"/>
                </a:ext>
              </a:extLst>
            </p:cNvPr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="" id="{70B88A9F-2F4D-493A-AF30-5DC10E20ED40}"/>
                </a:ext>
              </a:extLst>
            </p:cNvPr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xmlns="" id="{A779781D-ACFD-4F2C-8134-9C2981BF3B7D}"/>
                </a:ext>
              </a:extLst>
            </p:cNvPr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xmlns="" id="{1D35B344-32F9-4A02-B738-6D299CC2103F}"/>
                </a:ext>
              </a:extLst>
            </p:cNvPr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FB41B8B-D3E7-4323-A6AC-2F305D9103E1}"/>
              </a:ext>
            </a:extLst>
          </p:cNvPr>
          <p:cNvSpPr/>
          <p:nvPr/>
        </p:nvSpPr>
        <p:spPr>
          <a:xfrm>
            <a:off x="951789" y="1074724"/>
            <a:ext cx="37568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呼吸系统由呼吸道和肺组成。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xmlns="" id="{91B5691F-F132-4AF3-B24E-27713A36F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906" y="1661428"/>
            <a:ext cx="6397658" cy="479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06595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一、鼻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BECCBAD-62FB-484E-B7A4-EA9786735C8C}"/>
              </a:ext>
            </a:extLst>
          </p:cNvPr>
          <p:cNvSpPr txBox="1"/>
          <p:nvPr/>
        </p:nvSpPr>
        <p:spPr>
          <a:xfrm>
            <a:off x="1138691" y="1329884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鼻是呼吸道的起始部分，是气体通道，也是嗅觉器官。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C84621D-36AA-4AD3-8C7C-698DA39DED85}"/>
              </a:ext>
            </a:extLst>
          </p:cNvPr>
          <p:cNvGrpSpPr/>
          <p:nvPr/>
        </p:nvGrpSpPr>
        <p:grpSpPr>
          <a:xfrm>
            <a:off x="1162364" y="2374079"/>
            <a:ext cx="2318538" cy="3331938"/>
            <a:chOff x="1162364" y="2374079"/>
            <a:chExt cx="2318538" cy="3331938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3C1E5C9E-FB50-4F27-B522-551094047709}"/>
                </a:ext>
              </a:extLst>
            </p:cNvPr>
            <p:cNvSpPr/>
            <p:nvPr/>
          </p:nvSpPr>
          <p:spPr>
            <a:xfrm>
              <a:off x="1667130" y="2374079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（一）外鼻</a:t>
              </a:r>
              <a:endParaRPr lang="en-US" altLang="zh-CN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xmlns="" id="{C57A5E43-CFE2-4697-8D5F-994AF9AD3A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62364" y="2859495"/>
              <a:ext cx="2318538" cy="28465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FB86F678-C404-4547-96B4-0BDB8311EAA4}"/>
              </a:ext>
            </a:extLst>
          </p:cNvPr>
          <p:cNvGrpSpPr/>
          <p:nvPr/>
        </p:nvGrpSpPr>
        <p:grpSpPr>
          <a:xfrm>
            <a:off x="4186691" y="2374079"/>
            <a:ext cx="3316129" cy="3331938"/>
            <a:chOff x="4186691" y="2374079"/>
            <a:chExt cx="3316129" cy="3331938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D1DC860A-6A48-41C7-95D6-F709724B9066}"/>
                </a:ext>
              </a:extLst>
            </p:cNvPr>
            <p:cNvSpPr/>
            <p:nvPr/>
          </p:nvSpPr>
          <p:spPr>
            <a:xfrm>
              <a:off x="5089219" y="2374079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（二）鼻腔</a:t>
              </a:r>
              <a:endParaRPr lang="en-US" altLang="zh-CN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xmlns="" id="{D08C8E51-23A4-4032-8985-24BA6A5DCE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6691" y="2859494"/>
              <a:ext cx="3316129" cy="28465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B983884F-3927-4EA4-89F2-63E29C2960F4}"/>
              </a:ext>
            </a:extLst>
          </p:cNvPr>
          <p:cNvGrpSpPr/>
          <p:nvPr/>
        </p:nvGrpSpPr>
        <p:grpSpPr>
          <a:xfrm>
            <a:off x="8208609" y="2374079"/>
            <a:ext cx="2985863" cy="3331938"/>
            <a:chOff x="8208609" y="2374079"/>
            <a:chExt cx="2985863" cy="3331938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3C2BB98E-3C35-422A-86D1-E6E70FAEDA1E}"/>
                </a:ext>
              </a:extLst>
            </p:cNvPr>
            <p:cNvSpPr/>
            <p:nvPr/>
          </p:nvSpPr>
          <p:spPr>
            <a:xfrm>
              <a:off x="8931622" y="2374079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（三）鼻旁窦</a:t>
              </a:r>
            </a:p>
          </p:txBody>
        </p:sp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xmlns="" id="{6328456E-8030-4DFB-B8F2-D0153010C6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208609" y="2859494"/>
              <a:ext cx="2985863" cy="28465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xmlns="" val="1181488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一、鼻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BECCBAD-62FB-484E-B7A4-EA9786735C8C}"/>
              </a:ext>
            </a:extLst>
          </p:cNvPr>
          <p:cNvSpPr txBox="1"/>
          <p:nvPr/>
        </p:nvSpPr>
        <p:spPr>
          <a:xfrm>
            <a:off x="413477" y="872925"/>
            <a:ext cx="25246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（一）外鼻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3504667-CC69-413E-8E61-E5FCF9C874E6}"/>
              </a:ext>
            </a:extLst>
          </p:cNvPr>
          <p:cNvSpPr txBox="1"/>
          <p:nvPr/>
        </p:nvSpPr>
        <p:spPr>
          <a:xfrm>
            <a:off x="413476" y="1470614"/>
            <a:ext cx="4158523" cy="3367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8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鼻的外形因种族不同差异较大，但是都是软骨性的轮廓，这个轮廓对人的用处可大了。</a:t>
            </a:r>
            <a:endParaRPr lang="en-US" altLang="zh-CN" sz="1800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8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假如是硬骨：</a:t>
            </a:r>
            <a:endParaRPr lang="en-US" altLang="zh-CN" sz="1800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8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接吻会很难受，硬碰硬不会有什么好结果？</a:t>
            </a:r>
            <a:endParaRPr lang="en-US" altLang="zh-CN" sz="1800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8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8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擤鼻涕，估计次次都有骨折。</a:t>
            </a:r>
            <a:endParaRPr lang="en-US" altLang="zh-CN" sz="1800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8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8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洗脸也得加倍小心了</a:t>
            </a:r>
            <a:endParaRPr lang="zh-CN" altLang="en-US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B62D70D6-7DCB-4CB4-B197-08DEC80B4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2709" y="901173"/>
            <a:ext cx="3204722" cy="270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xmlns="" id="{89B5185F-302E-4BEF-976D-14D2082C3C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6473" r="12483"/>
          <a:stretch/>
        </p:blipFill>
        <p:spPr bwMode="auto">
          <a:xfrm>
            <a:off x="4686300" y="3738844"/>
            <a:ext cx="3201131" cy="2776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97BD3C69-FA64-45E6-84B5-6B2A356B4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723" y="901172"/>
            <a:ext cx="3758477" cy="561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72918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EF4F7E-D28A-4517-B787-D6FEFF8D52B8}"/>
              </a:ext>
            </a:extLst>
          </p:cNvPr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一、鼻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BECCBAD-62FB-484E-B7A4-EA9786735C8C}"/>
              </a:ext>
            </a:extLst>
          </p:cNvPr>
          <p:cNvSpPr txBox="1"/>
          <p:nvPr/>
        </p:nvSpPr>
        <p:spPr>
          <a:xfrm>
            <a:off x="413477" y="872925"/>
            <a:ext cx="25246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（二）鼻腔</a:t>
            </a:r>
          </a:p>
        </p:txBody>
      </p:sp>
      <p:pic>
        <p:nvPicPr>
          <p:cNvPr id="8" name="Picture 4" descr="p_large_7HVu_316f000284552d0c"/>
          <p:cNvPicPr>
            <a:picLocks noChangeAspect="1" noChangeArrowheads="1"/>
          </p:cNvPicPr>
          <p:nvPr/>
        </p:nvPicPr>
        <p:blipFill rotWithShape="1">
          <a:blip r:embed="rId2"/>
          <a:srcRect l="5643" r="14755"/>
          <a:stretch/>
        </p:blipFill>
        <p:spPr bwMode="auto">
          <a:xfrm>
            <a:off x="1415562" y="1521715"/>
            <a:ext cx="4686300" cy="4709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7452946" y="2382687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鼻前庭</a:t>
            </a:r>
          </a:p>
        </p:txBody>
      </p:sp>
      <p:sp>
        <p:nvSpPr>
          <p:cNvPr id="6" name="矩形 5"/>
          <p:cNvSpPr/>
          <p:nvPr/>
        </p:nvSpPr>
        <p:spPr>
          <a:xfrm>
            <a:off x="7452946" y="312196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固有鼻腔</a:t>
            </a:r>
            <a:endParaRPr lang="en-US" altLang="zh-CN" sz="2000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52946" y="3861247"/>
            <a:ext cx="35942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鼻腔粘膜分区：呼吸区、嗅区 </a:t>
            </a:r>
            <a:endParaRPr lang="en-US" altLang="zh-CN" sz="2000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52946" y="4600526"/>
            <a:ext cx="4416669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知识拓展</a:t>
            </a:r>
            <a:endParaRPr lang="en-US" altLang="zh-CN" sz="2000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鼻出血的好发部位？鼻出血的处理。 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6770077" y="2382687"/>
            <a:ext cx="386862" cy="386862"/>
          </a:xfrm>
          <a:prstGeom prst="roundRect">
            <a:avLst>
              <a:gd name="adj" fmla="val 12121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770077" y="3121967"/>
            <a:ext cx="386862" cy="386862"/>
          </a:xfrm>
          <a:prstGeom prst="roundRect">
            <a:avLst>
              <a:gd name="adj" fmla="val 12121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770077" y="3861247"/>
            <a:ext cx="386862" cy="386862"/>
          </a:xfrm>
          <a:prstGeom prst="roundRect">
            <a:avLst>
              <a:gd name="adj" fmla="val 12121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770077" y="4600527"/>
            <a:ext cx="386862" cy="386862"/>
          </a:xfrm>
          <a:prstGeom prst="roundRect">
            <a:avLst>
              <a:gd name="adj" fmla="val 12121"/>
            </a:avLst>
          </a:prstGeom>
          <a:solidFill>
            <a:srgbClr val="5E7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016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0"/>
  <p:tag name="ISPRING_SCORM_PASSING_SCORE" val="0.000000"/>
  <p:tag name="ISPRING_ULTRA_SCORM_COURSE_ID" val="5F3A0813-4F10-4288-9C44-6496E5EE8EEE"/>
  <p:tag name="ISPRINGONLINEFOLDERID" val="0"/>
  <p:tag name="ISPRINGONLINEFOLDERPATH" val="内容列表"/>
  <p:tag name="ISPRINGCLOUDFOLDERID" val="0"/>
  <p:tag name="ISPRINGCLOUDFOLDERPATH" val="资源库"/>
  <p:tag name="ISPRING_OUTPUT_FOLDER" val="E:\ppt\第三批02\127606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LIDE.GUIDESSETTING" val="{&quot;Id&quot;:null,&quot;Name&quot;:&quot;窄&quot;,&quot;HeaderHeight&quot;:10.0,&quot;FooterHeight&quot;:5.0,&quot;SideMargin&quot;:2.5,&quot;TopMargin&quot;:0.0,&quot;BottomMargin&quot;:0.0,&quot;IntervalMargin&quot;:1.0,&quot;SettingType&quot;:&quot;System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3730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84420"/>
  <p:tag name="MH_LIBRARY" val="GRAPHIC"/>
  <p:tag name="MH_ORDER" val="文本框 1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3730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84420"/>
  <p:tag name="MH_LIBRARY" val="GRAPHIC"/>
  <p:tag name="MH_ORDER" val="Freeform 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84420"/>
  <p:tag name="MH_LIBRARY" val="GRAPHIC"/>
  <p:tag name="MH_ORDER" val="Freeform 5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3730;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5">
          <a:fgClr>
            <a:srgbClr val="E4E6EA"/>
          </a:fgClr>
          <a:bgClr>
            <a:srgbClr val="ADB5BF"/>
          </a:bgClr>
        </a:pattFill>
        <a:ln w="38100">
          <a:noFill/>
          <a:round/>
          <a:headEnd/>
          <a:tailEnd/>
        </a:ln>
        <a:effectLst/>
      </a:spPr>
      <a:bodyPr rot="0" spcFirstLastPara="0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1772</Words>
  <Application>Microsoft Office PowerPoint</Application>
  <PresentationFormat>自定义</PresentationFormat>
  <Paragraphs>257</Paragraphs>
  <Slides>42</Slides>
  <Notes>16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44" baseType="lpstr">
      <vt:lpstr>Office 主题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zwj</dc:creator>
  <cp:lastModifiedBy>user</cp:lastModifiedBy>
  <cp:revision>166</cp:revision>
  <dcterms:created xsi:type="dcterms:W3CDTF">2017-01-22T01:21:00Z</dcterms:created>
  <dcterms:modified xsi:type="dcterms:W3CDTF">2021-03-25T08:06:07Z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